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17"/>
  </p:notesMasterIdLst>
  <p:sldIdLst>
    <p:sldId id="263" r:id="rId3"/>
    <p:sldId id="268" r:id="rId4"/>
    <p:sldId id="267" r:id="rId5"/>
    <p:sldId id="264" r:id="rId6"/>
    <p:sldId id="258" r:id="rId7"/>
    <p:sldId id="259" r:id="rId8"/>
    <p:sldId id="260" r:id="rId9"/>
    <p:sldId id="256" r:id="rId10"/>
    <p:sldId id="257" r:id="rId11"/>
    <p:sldId id="269" r:id="rId12"/>
    <p:sldId id="270" r:id="rId13"/>
    <p:sldId id="271" r:id="rId14"/>
    <p:sldId id="261" r:id="rId15"/>
    <p:sldId id="2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2726" autoAdjust="0"/>
  </p:normalViewPr>
  <p:slideViewPr>
    <p:cSldViewPr snapToGrid="0">
      <p:cViewPr varScale="1">
        <p:scale>
          <a:sx n="59" d="100"/>
          <a:sy n="59"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0A2CF-E49C-412D-B739-7F08A073E93C}" type="datetimeFigureOut">
              <a:rPr lang="en-US"/>
              <a:t>6/24/2021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F3863-8D9D-4E2C-B14A-836227629498}" type="slidenum">
              <a:rPr lang="en-US"/>
              <a:t>‹#›</a:t>
            </a:fld>
            <a:endParaRPr lang="en-US" dirty="0"/>
          </a:p>
        </p:txBody>
      </p:sp>
    </p:spTree>
    <p:extLst>
      <p:ext uri="{BB962C8B-B14F-4D97-AF65-F5344CB8AC3E}">
        <p14:creationId xmlns:p14="http://schemas.microsoft.com/office/powerpoint/2010/main" val="2659862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1F3863-8D9D-4E2C-B14A-836227629498}" type="slidenum">
              <a:rPr lang="en-US" smtClean="0"/>
              <a:t>1</a:t>
            </a:fld>
            <a:endParaRPr lang="en-US" dirty="0"/>
          </a:p>
        </p:txBody>
      </p:sp>
    </p:spTree>
    <p:extLst>
      <p:ext uri="{BB962C8B-B14F-4D97-AF65-F5344CB8AC3E}">
        <p14:creationId xmlns:p14="http://schemas.microsoft.com/office/powerpoint/2010/main" val="4086087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Impaired Spontaneous Ventilation</a:t>
            </a:r>
            <a:r>
              <a:rPr lang="en-US" dirty="0"/>
              <a:t>: risk factors include acute respiratory failure and metabolic factors, in this case, diabetic ketoacidosis</a:t>
            </a:r>
          </a:p>
          <a:p>
            <a:pPr marL="171450" indent="-171450">
              <a:buFont typeface="Symbol"/>
              <a:buChar char="•"/>
            </a:pPr>
            <a:r>
              <a:rPr lang="en-US" dirty="0"/>
              <a:t>Reference: Martin, P. B. (2019, May 31). 6 Mechanical Ventilation Nursing Care Plans. Nurseslabs. https://nurseslabs.com/6-mechanical-ventilation-nursing-care-plans/</a:t>
            </a:r>
            <a:endParaRPr lang="en-US" dirty="0">
              <a:cs typeface="Calibri"/>
            </a:endParaRPr>
          </a:p>
          <a:p>
            <a:r>
              <a:rPr lang="en-US" b="1" dirty="0"/>
              <a:t>Risk for Ineffective Protection</a:t>
            </a:r>
            <a:r>
              <a:rPr lang="en-US" dirty="0"/>
              <a:t>: risk factor for ventilator associated pneumonia include improper settings on the vent and increased secretions </a:t>
            </a:r>
            <a:endParaRPr lang="en-US" dirty="0">
              <a:cs typeface="Calibri"/>
            </a:endParaRPr>
          </a:p>
          <a:p>
            <a:pPr marL="171450" indent="-171450">
              <a:buFont typeface="Symbol"/>
              <a:buChar char="•"/>
            </a:pPr>
            <a:r>
              <a:rPr lang="en-US" dirty="0"/>
              <a:t>Reference: Martin, P. B. (2019b, May 31). 6 Mechanical Ventilation Nursing Care Plans. Nurseslabs. https://nurseslabs.com/6-mechanical-ventilation-nursing-care-plans/5/</a:t>
            </a:r>
            <a:endParaRPr lang="en-US" dirty="0">
              <a:cs typeface="Calibri"/>
            </a:endParaRPr>
          </a:p>
          <a:p>
            <a:r>
              <a:rPr lang="en-US" b="1" dirty="0"/>
              <a:t>Risk for Fluid Volume Deficit</a:t>
            </a:r>
            <a:r>
              <a:rPr lang="en-US" dirty="0"/>
              <a:t>: risk factors for this include hyperglycemia-induced osmotic diuresis and functional inability to drink fluids since the patient was unresponsive and is currently intubated. Nausea, vomiting are also risk factors but due to limited history it is unknown if patient experienced this</a:t>
            </a:r>
            <a:endParaRPr lang="en-US" dirty="0">
              <a:cs typeface="Calibri"/>
            </a:endParaRPr>
          </a:p>
          <a:p>
            <a:pPr marL="171450" indent="-171450">
              <a:buFont typeface="Symbol"/>
              <a:buChar char="•"/>
            </a:pPr>
            <a:r>
              <a:rPr lang="en-US" dirty="0"/>
              <a:t>Reference: Martin, P. B. (2020, December 5). 4 Diabetic Ketoacidosis and Hyperglycemic Hyperosmolar Nonketotic Syndrome Nursing Care Plans. Nurseslabs. https://nurseslabs.com/diabetic-ketoacidosis-nursing-care-plans/</a:t>
            </a:r>
            <a:endParaRPr lang="en-US" dirty="0">
              <a:cs typeface="Calibri"/>
            </a:endParaRPr>
          </a:p>
          <a:p>
            <a:r>
              <a:rPr lang="en-US" b="1" dirty="0"/>
              <a:t>Imbalanced Nutrition: Less than Body Requirements</a:t>
            </a:r>
            <a:r>
              <a:rPr lang="en-US" dirty="0"/>
              <a:t>: patient risk factors consist of patient being unconscious/sedated and unable to consume anything orally; other risk factors include a possible hypermetabolic state from a release of stress hormones and insufficient insulin </a:t>
            </a:r>
            <a:endParaRPr lang="en-US" dirty="0">
              <a:cs typeface="Calibri"/>
            </a:endParaRPr>
          </a:p>
          <a:p>
            <a:pPr marL="171450" indent="-171450">
              <a:buFont typeface="Symbol"/>
              <a:buChar char="•"/>
            </a:pPr>
            <a:r>
              <a:rPr lang="en-US" dirty="0"/>
              <a:t>Reference: Martin, P. B. (2020b, December 5). 4 Diabetic Ketoacidosis and Hyperglycemic Hyperosmolar Nonketotic Syndrome Nursing Care Plans. Nurseslabs. https://nurseslabs.com/diabetic-ketoacidosis-nursing-care-plans/4/</a:t>
            </a:r>
            <a:endParaRPr lang="en-US" dirty="0">
              <a:cs typeface="Calibri"/>
            </a:endParaRPr>
          </a:p>
          <a:p>
            <a:endParaRPr lang="en-US" dirty="0">
              <a:cs typeface="Calibri"/>
            </a:endParaRPr>
          </a:p>
          <a:p>
            <a:pPr marL="228600" indent="-228600">
              <a:buAutoNum type="arabicPeriod"/>
            </a:pPr>
            <a:endParaRPr lang="en-US" dirty="0">
              <a:cs typeface="Calibri"/>
            </a:endParaRPr>
          </a:p>
          <a:p>
            <a:r>
              <a:rPr lang="en-US" dirty="0">
                <a:cs typeface="Calibri"/>
              </a:rPr>
              <a:t> </a:t>
            </a:r>
          </a:p>
        </p:txBody>
      </p:sp>
      <p:sp>
        <p:nvSpPr>
          <p:cNvPr id="4" name="Slide Number Placeholder 3"/>
          <p:cNvSpPr>
            <a:spLocks noGrp="1"/>
          </p:cNvSpPr>
          <p:nvPr>
            <p:ph type="sldNum" sz="quarter" idx="5"/>
          </p:nvPr>
        </p:nvSpPr>
        <p:spPr/>
        <p:txBody>
          <a:bodyPr/>
          <a:lstStyle/>
          <a:p>
            <a:fld id="{F4C0E552-D08F-DE44-A806-B320DBE788F5}" type="slidenum">
              <a:rPr lang="en-US" smtClean="0"/>
              <a:t>10</a:t>
            </a:fld>
            <a:endParaRPr lang="en-US" dirty="0"/>
          </a:p>
        </p:txBody>
      </p:sp>
    </p:spTree>
    <p:extLst>
      <p:ext uri="{BB962C8B-B14F-4D97-AF65-F5344CB8AC3E}">
        <p14:creationId xmlns:p14="http://schemas.microsoft.com/office/powerpoint/2010/main" val="3239735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Martin (2019), some nursing interventions for DKA include Impaired Spontaneous Ventilation and Risk for Ineffective Protection. With Impaired Spontaneous Ventilation the nurse should monitor the patient’s oxygen saturation, observe for changes in level of consciousness, and assess for bluish discoloration of the skin and nailbeds. For Risk for Ineffective Protection, the nurse should review the ventilator settings every hour, assess respiratory rate and rhythm including the work of breathing, and assess the patient for signs of pulmonary infection.</a:t>
            </a:r>
          </a:p>
        </p:txBody>
      </p:sp>
      <p:sp>
        <p:nvSpPr>
          <p:cNvPr id="4" name="Slide Number Placeholder 3"/>
          <p:cNvSpPr>
            <a:spLocks noGrp="1"/>
          </p:cNvSpPr>
          <p:nvPr>
            <p:ph type="sldNum" sz="quarter" idx="5"/>
          </p:nvPr>
        </p:nvSpPr>
        <p:spPr/>
        <p:txBody>
          <a:bodyPr/>
          <a:lstStyle/>
          <a:p>
            <a:fld id="{6F1F3863-8D9D-4E2C-B14A-836227629498}" type="slidenum">
              <a:rPr lang="en-US" smtClean="0"/>
              <a:t>11</a:t>
            </a:fld>
            <a:endParaRPr lang="en-US" dirty="0"/>
          </a:p>
        </p:txBody>
      </p:sp>
    </p:spTree>
    <p:extLst>
      <p:ext uri="{BB962C8B-B14F-4D97-AF65-F5344CB8AC3E}">
        <p14:creationId xmlns:p14="http://schemas.microsoft.com/office/powerpoint/2010/main" val="4091374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Martin (2020), some nursing interventions related to DKA include Risk for Fluid Volume Deficit and Imbalanced Nutrition: Less Than Body Requirements. Interventions for Risk for Fluid Volume Deficit include assessing precipitating factors, monitoring hourly intake and output, and weighing the patient daily. For Imbalanced Nutrition: Less Than Body Requirements, collaborating with the dietitian, recognizing signs of hypoglycemia, and monitoring laboratory studies are all nursing interventions that can prevent complications or provide adequate nutrition for the patient.</a:t>
            </a:r>
          </a:p>
        </p:txBody>
      </p:sp>
      <p:sp>
        <p:nvSpPr>
          <p:cNvPr id="4" name="Slide Number Placeholder 3"/>
          <p:cNvSpPr>
            <a:spLocks noGrp="1"/>
          </p:cNvSpPr>
          <p:nvPr>
            <p:ph type="sldNum" sz="quarter" idx="5"/>
          </p:nvPr>
        </p:nvSpPr>
        <p:spPr/>
        <p:txBody>
          <a:bodyPr/>
          <a:lstStyle/>
          <a:p>
            <a:fld id="{6F1F3863-8D9D-4E2C-B14A-836227629498}" type="slidenum">
              <a:rPr lang="en-US" smtClean="0"/>
              <a:t>12</a:t>
            </a:fld>
            <a:endParaRPr lang="en-US" dirty="0"/>
          </a:p>
        </p:txBody>
      </p:sp>
    </p:spTree>
    <p:extLst>
      <p:ext uri="{BB962C8B-B14F-4D97-AF65-F5344CB8AC3E}">
        <p14:creationId xmlns:p14="http://schemas.microsoft.com/office/powerpoint/2010/main" val="514475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dealing with ethical dilemmas, it is important to keep in mind all of the information you've been given. This particular patient came into the emergency department unconscious with a DNR tattoo on his chest. However, a tattoo is not a legal document and there was no one present to be a health care proxy for this patient. This forced the health care team, which are the stakeholders, to do every thing they could to save this man's life, even if it might be against his wishes. </a:t>
            </a:r>
          </a:p>
          <a:p>
            <a:endParaRPr lang="en-US" dirty="0">
              <a:cs typeface="Calibri"/>
            </a:endParaRPr>
          </a:p>
          <a:p>
            <a:r>
              <a:rPr lang="en-US" dirty="0">
                <a:cs typeface="Calibri"/>
              </a:rPr>
              <a:t>This is an ethical dilemma and legal dilemma because if the nurse does not follow legal protocols, then there may be legal ramifications if something were to happen to the patient and him not actually be a DNR. </a:t>
            </a:r>
          </a:p>
        </p:txBody>
      </p:sp>
      <p:sp>
        <p:nvSpPr>
          <p:cNvPr id="4" name="Slide Number Placeholder 3"/>
          <p:cNvSpPr>
            <a:spLocks noGrp="1"/>
          </p:cNvSpPr>
          <p:nvPr>
            <p:ph type="sldNum" sz="quarter" idx="5"/>
          </p:nvPr>
        </p:nvSpPr>
        <p:spPr/>
        <p:txBody>
          <a:bodyPr/>
          <a:lstStyle/>
          <a:p>
            <a:fld id="{6F1F3863-8D9D-4E2C-B14A-836227629498}" type="slidenum">
              <a:rPr lang="en-US"/>
              <a:t>13</a:t>
            </a:fld>
            <a:endParaRPr lang="en-US" dirty="0"/>
          </a:p>
        </p:txBody>
      </p:sp>
    </p:spTree>
    <p:extLst>
      <p:ext uri="{BB962C8B-B14F-4D97-AF65-F5344CB8AC3E}">
        <p14:creationId xmlns:p14="http://schemas.microsoft.com/office/powerpoint/2010/main" val="3784691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70-year-old male is brought to the Emergency Department (ED) by an ambulance. He was found unconscious and has a strong, fruity odor to his breath. He is intubated and has IV access. He has DO NOT RESUSCITATE accompanied by his presumed signature tattooed to his anterior chest.</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6F1F3863-8D9D-4E2C-B14A-836227629498}" type="slidenum">
              <a:rPr lang="en-US" smtClean="0"/>
              <a:t>2</a:t>
            </a:fld>
            <a:endParaRPr lang="en-US" dirty="0"/>
          </a:p>
        </p:txBody>
      </p:sp>
    </p:spTree>
    <p:extLst>
      <p:ext uri="{BB962C8B-B14F-4D97-AF65-F5344CB8AC3E}">
        <p14:creationId xmlns:p14="http://schemas.microsoft.com/office/powerpoint/2010/main" val="2578907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Based on the information provided, the patient has a history of diabetes, asthma, and COPD.  The patient’s physical assessment reveals a respiratory rate 24 breaths per minute with audible wheezing and heart sounds S1 &amp; S2 noted with a capillary refill of &lt;3, and no edema noted. There are no visible wounds noted to skin, skin is diaphoretic, has good turgor. Patient has a visible tattoo to anterior chest with presumed signature. The patient has a strong urine odor, bowel sounds active in all 4 quadrants, PERRLA, fruity breath odor, oral mucosa pink and moist, poor dentition.</a:t>
            </a:r>
          </a:p>
          <a:p>
            <a:pPr algn="l"/>
            <a:endParaRPr lang="en-US" sz="1200" dirty="0"/>
          </a:p>
          <a:p>
            <a:pPr algn="l"/>
            <a:r>
              <a:rPr lang="en-US" sz="1200" dirty="0"/>
              <a:t>Diabetes is evident in the fact that the patient has been prescribed </a:t>
            </a:r>
            <a:r>
              <a:rPr lang="en-US" dirty="0"/>
              <a:t>Novolog insulin,</a:t>
            </a:r>
            <a:r>
              <a:rPr lang="en-US" sz="1200" dirty="0"/>
              <a:t> as well as that of </a:t>
            </a:r>
            <a:r>
              <a:rPr lang="en-US" dirty="0"/>
              <a:t>NPH insulin.</a:t>
            </a:r>
            <a:endParaRPr lang="en-US" sz="1200" dirty="0"/>
          </a:p>
          <a:p>
            <a:pPr algn="l"/>
            <a:endParaRPr lang="en-US" sz="1200" dirty="0"/>
          </a:p>
          <a:p>
            <a:pPr algn="l"/>
            <a:r>
              <a:rPr lang="en-US" sz="1200" dirty="0"/>
              <a:t>Asthma and/or COPD are evident in the fact that the patient has been prescribed a </a:t>
            </a:r>
            <a:r>
              <a:rPr lang="en-US" dirty="0"/>
              <a:t>Proventil inhaler.</a:t>
            </a:r>
            <a:endParaRPr lang="en-US" sz="1050"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6F1F3863-8D9D-4E2C-B14A-836227629498}" type="slidenum">
              <a:rPr lang="en-US" smtClean="0"/>
              <a:t>3</a:t>
            </a:fld>
            <a:endParaRPr lang="en-US" dirty="0"/>
          </a:p>
        </p:txBody>
      </p:sp>
    </p:spTree>
    <p:extLst>
      <p:ext uri="{BB962C8B-B14F-4D97-AF65-F5344CB8AC3E}">
        <p14:creationId xmlns:p14="http://schemas.microsoft.com/office/powerpoint/2010/main" val="83466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patient was prescribed Novolog insulin. The patient will take 5 units subcutaneously prior to meals.</a:t>
            </a:r>
          </a:p>
          <a:p>
            <a:r>
              <a:rPr lang="en-US" dirty="0"/>
              <a:t>The patient has also been prescribed 40 units of NPH insulin to be administered subcutaneously at both 7am and 5pm.</a:t>
            </a:r>
          </a:p>
          <a:p>
            <a:r>
              <a:rPr lang="en-US" dirty="0"/>
              <a:t>The patient should also take 325 mg of Aspirin by mouth q day.</a:t>
            </a:r>
          </a:p>
          <a:p>
            <a:r>
              <a:rPr lang="en-US" dirty="0"/>
              <a:t>Theo-dur – extended release - has been prescribed for the patient as well. The patient has been prescribed 300 mg per day.</a:t>
            </a:r>
          </a:p>
          <a:p>
            <a:r>
              <a:rPr lang="en-US" dirty="0"/>
              <a:t>The patient also has a Proventil inhaler to be taken as needed as well as a prescription for 20 mg of Rivaroxaban daily.</a:t>
            </a:r>
          </a:p>
          <a:p>
            <a:r>
              <a:rPr lang="en-US" dirty="0"/>
              <a:t>Xarelto works with Aspirin to prevent blood clots. The blood clots may cause heart attacks or even strokes.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6F1F3863-8D9D-4E2C-B14A-836227629498}" type="slidenum">
              <a:rPr lang="en-US" smtClean="0"/>
              <a:t>4</a:t>
            </a:fld>
            <a:endParaRPr lang="en-US" dirty="0"/>
          </a:p>
        </p:txBody>
      </p:sp>
    </p:spTree>
    <p:extLst>
      <p:ext uri="{BB962C8B-B14F-4D97-AF65-F5344CB8AC3E}">
        <p14:creationId xmlns:p14="http://schemas.microsoft.com/office/powerpoint/2010/main" val="4036510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Urden, et al. (2020) states that diabetic ketoacidosis, or DKA, is a life-threatening complication of diabetes and is categorized as mild, moderate or severe.  There is a misconception that DKA is due to insulin non-compliance, but that is not always the case.  Urden, et al., cites the following criteria for the diagnosis of DKA: blood glucose greater than 250 mg/dL, pH less than 7.3, serum bicarbonate less than 18 mEq/L and moderate or severe ketonemia or ketonuria.  </a:t>
            </a:r>
          </a:p>
        </p:txBody>
      </p:sp>
      <p:sp>
        <p:nvSpPr>
          <p:cNvPr id="4" name="Slide Number Placeholder 3"/>
          <p:cNvSpPr>
            <a:spLocks noGrp="1"/>
          </p:cNvSpPr>
          <p:nvPr>
            <p:ph type="sldNum" sz="quarter" idx="5"/>
          </p:nvPr>
        </p:nvSpPr>
        <p:spPr/>
        <p:txBody>
          <a:bodyPr/>
          <a:lstStyle/>
          <a:p>
            <a:fld id="{6F1F3863-8D9D-4E2C-B14A-836227629498}" type="slidenum">
              <a:rPr lang="en-US"/>
              <a:t>5</a:t>
            </a:fld>
            <a:endParaRPr lang="en-US" dirty="0"/>
          </a:p>
        </p:txBody>
      </p:sp>
    </p:spTree>
    <p:extLst>
      <p:ext uri="{BB962C8B-B14F-4D97-AF65-F5344CB8AC3E}">
        <p14:creationId xmlns:p14="http://schemas.microsoft.com/office/powerpoint/2010/main" val="3615054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insulin to move glucose from the bloodstream into the cell to be used or stored, it stays in the bloodstream, causing the blood glucose to rise.  When the blood becomes hyperosmolar, cellular dehydration occurs because the body is pulling fluids into the vascular space to try to restore normal osmolality. (Urden, et al.)  Ketones are not normally found in the blood or urine.  Acid ketones disassociating result in hydrogen ions, with makes the pH drop.  When the pH and bicarbonate drop, that is when the patient may exhibit the classic sign of DKA, the fruity smell noted in their breath.  The deep and rapid breathing pattern is known as Kussmaul respirations.  When protein is used for gluconeogenesis, it leaves no reserve to repair the vital body tissues. (Urden, et al.)</a:t>
            </a:r>
          </a:p>
          <a:p>
            <a:endParaRPr lang="en-US" dirty="0">
              <a:cs typeface="Calibri"/>
            </a:endParaRPr>
          </a:p>
        </p:txBody>
      </p:sp>
      <p:sp>
        <p:nvSpPr>
          <p:cNvPr id="4" name="Slide Number Placeholder 3"/>
          <p:cNvSpPr>
            <a:spLocks noGrp="1"/>
          </p:cNvSpPr>
          <p:nvPr>
            <p:ph type="sldNum" sz="quarter" idx="5"/>
          </p:nvPr>
        </p:nvSpPr>
        <p:spPr/>
        <p:txBody>
          <a:bodyPr/>
          <a:lstStyle/>
          <a:p>
            <a:fld id="{6F1F3863-8D9D-4E2C-B14A-836227629498}" type="slidenum">
              <a:rPr lang="en-US"/>
              <a:t>6</a:t>
            </a:fld>
            <a:endParaRPr lang="en-US" dirty="0"/>
          </a:p>
        </p:txBody>
      </p:sp>
    </p:spTree>
    <p:extLst>
      <p:ext uri="{BB962C8B-B14F-4D97-AF65-F5344CB8AC3E}">
        <p14:creationId xmlns:p14="http://schemas.microsoft.com/office/powerpoint/2010/main" val="145970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According to Urden, et al. (2020), "Aggressive IV fluid replacement is provided to rehydrate the intracellular and extracellular compartments and prevent circulatory collapse....Replacement of fluid volume and administration of insulin are designed to interrupt the ketonic cycle and reverse metabolic acidosis.  In the presence of insulin, glucose enters the cells, and the body ceases to convert fat into glucose....The potassium level must e be checked frequently, as insulin drives potassium into the cells and the serum potassium can drop precipitously." (p. 408)</a:t>
            </a:r>
          </a:p>
        </p:txBody>
      </p:sp>
      <p:sp>
        <p:nvSpPr>
          <p:cNvPr id="4" name="Slide Number Placeholder 3"/>
          <p:cNvSpPr>
            <a:spLocks noGrp="1"/>
          </p:cNvSpPr>
          <p:nvPr>
            <p:ph type="sldNum" sz="quarter" idx="5"/>
          </p:nvPr>
        </p:nvSpPr>
        <p:spPr/>
        <p:txBody>
          <a:bodyPr/>
          <a:lstStyle/>
          <a:p>
            <a:fld id="{6F1F3863-8D9D-4E2C-B14A-836227629498}" type="slidenum">
              <a:rPr lang="en-US"/>
              <a:t>7</a:t>
            </a:fld>
            <a:endParaRPr lang="en-US" dirty="0"/>
          </a:p>
        </p:txBody>
      </p:sp>
    </p:spTree>
    <p:extLst>
      <p:ext uri="{BB962C8B-B14F-4D97-AF65-F5344CB8AC3E}">
        <p14:creationId xmlns:p14="http://schemas.microsoft.com/office/powerpoint/2010/main" val="459116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While information is limited for our patient, the orders we do have come from the home medication list. The patient has a prescription for Novolog insulin (short acting) and NPH insulin (intermediate acting). We can conclude that the patient is a diabetic based off of this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Our patient has a prescription for Theophylline (Theo-dur) and Proventil. Based off the purpose of this medication we can conclude our patient has underlying respiratory condition, most likely asthma</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Next, our patient has a prescription for Aspirin and Rivaroxaban (Xarelto). These are commonly prescribed in patients with some sort of underlying cardiac history or stent placement</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Our patient is currently intubated due to being found unresponsive and being unable to protect his airway</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IV access is necessary to administer appropriate IV fluids, sedatives, medications etc.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mj-lt"/>
              <a:buNone/>
            </a:pP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4C0E552-D08F-DE44-A806-B320DBE788F5}" type="slidenum">
              <a:rPr lang="en-US" smtClean="0"/>
              <a:t>8</a:t>
            </a:fld>
            <a:endParaRPr lang="en-US" dirty="0"/>
          </a:p>
        </p:txBody>
      </p:sp>
    </p:spTree>
    <p:extLst>
      <p:ext uri="{BB962C8B-B14F-4D97-AF65-F5344CB8AC3E}">
        <p14:creationId xmlns:p14="http://schemas.microsoft.com/office/powerpoint/2010/main" val="470761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dirty="0">
                <a:cs typeface="Calibri" panose="020F0502020204030204"/>
              </a:rPr>
              <a:t>Administration of NS can be anticipated as these patients tend to be dehydrated. Glucose is a large molecule that draws fluid into the vasculature and out of the body form there. Other reasons to administer IVF is to dilute the concentration of glucose in the vasculature</a:t>
            </a:r>
          </a:p>
          <a:p>
            <a:pPr marL="228600" indent="-228600">
              <a:buAutoNum type="alphaUcPeriod"/>
            </a:pPr>
            <a:r>
              <a:rPr lang="en-US" dirty="0">
                <a:cs typeface="Calibri" panose="020F0502020204030204"/>
              </a:rPr>
              <a:t>Insulin is anticipated not only to lower blood sugar but also to break the keto cycle of the body converting fat into glucose which creates ketones as a by product</a:t>
            </a:r>
          </a:p>
          <a:p>
            <a:pPr marL="228600" indent="-228600">
              <a:buAutoNum type="alphaUcPeriod"/>
            </a:pPr>
            <a:r>
              <a:rPr lang="en-US" dirty="0">
                <a:cs typeface="Calibri" panose="020F0502020204030204"/>
              </a:rPr>
              <a:t>Insulin opens the cell and not only moves glucose into the cell but potassium as well. This can raise pH and reverse metabolic acidosis, but, this mechanism can drop potassium precipitously leading to many complications including cardiac issues, neurological issues, and musculoskeletal problems. Serial monitoring of serum potassium can also be anticipated. </a:t>
            </a:r>
          </a:p>
          <a:p>
            <a:pPr marL="228600" indent="-228600">
              <a:buAutoNum type="alphaUcPeriod"/>
            </a:pPr>
            <a:r>
              <a:rPr lang="en-US" dirty="0">
                <a:cs typeface="Calibri" panose="020F0502020204030204"/>
              </a:rPr>
              <a:t>While not as common anymore, bicarb can be administered to raise serum pH but is usually only done if the pH is below 6.9</a:t>
            </a:r>
          </a:p>
          <a:p>
            <a:endParaRPr lang="en-US" dirty="0"/>
          </a:p>
        </p:txBody>
      </p:sp>
      <p:sp>
        <p:nvSpPr>
          <p:cNvPr id="4" name="Slide Number Placeholder 3"/>
          <p:cNvSpPr>
            <a:spLocks noGrp="1"/>
          </p:cNvSpPr>
          <p:nvPr>
            <p:ph type="sldNum" sz="quarter" idx="5"/>
          </p:nvPr>
        </p:nvSpPr>
        <p:spPr/>
        <p:txBody>
          <a:bodyPr/>
          <a:lstStyle/>
          <a:p>
            <a:fld id="{F4C0E552-D08F-DE44-A806-B320DBE788F5}" type="slidenum">
              <a:rPr lang="en-US" smtClean="0"/>
              <a:t>9</a:t>
            </a:fld>
            <a:endParaRPr lang="en-US" dirty="0"/>
          </a:p>
        </p:txBody>
      </p:sp>
    </p:spTree>
    <p:extLst>
      <p:ext uri="{BB962C8B-B14F-4D97-AF65-F5344CB8AC3E}">
        <p14:creationId xmlns:p14="http://schemas.microsoft.com/office/powerpoint/2010/main" val="3746315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0673-19E3-5A46-A833-00AD5CF79D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833DEF-2522-2C44-ACD7-F53D2EFF27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11C11-B4A1-594F-88EC-BA6CE11B4DCD}"/>
              </a:ext>
            </a:extLst>
          </p:cNvPr>
          <p:cNvSpPr>
            <a:spLocks noGrp="1"/>
          </p:cNvSpPr>
          <p:nvPr>
            <p:ph type="dt" sz="half" idx="10"/>
          </p:nvPr>
        </p:nvSpPr>
        <p:spPr/>
        <p:txBody>
          <a:bodyPr/>
          <a:lstStyle/>
          <a:p>
            <a:fld id="{163C59FD-0D0C-6246-9193-15851CFF708F}" type="datetimeFigureOut">
              <a:rPr lang="en-US" smtClean="0"/>
              <a:t>6/24/2021</a:t>
            </a:fld>
            <a:endParaRPr lang="en-US" dirty="0"/>
          </a:p>
        </p:txBody>
      </p:sp>
      <p:sp>
        <p:nvSpPr>
          <p:cNvPr id="5" name="Footer Placeholder 4">
            <a:extLst>
              <a:ext uri="{FF2B5EF4-FFF2-40B4-BE49-F238E27FC236}">
                <a16:creationId xmlns:a16="http://schemas.microsoft.com/office/drawing/2014/main" id="{ECCB93E6-5258-6349-84AB-085C58F003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57846E-D75F-A44A-966E-2C2539F00DD0}"/>
              </a:ext>
            </a:extLst>
          </p:cNvPr>
          <p:cNvSpPr>
            <a:spLocks noGrp="1"/>
          </p:cNvSpPr>
          <p:nvPr>
            <p:ph type="sldNum" sz="quarter" idx="12"/>
          </p:nvPr>
        </p:nvSpPr>
        <p:spPr/>
        <p:txBody>
          <a:bodyPr/>
          <a:lstStyle/>
          <a:p>
            <a:fld id="{C66CA79E-0E6E-DB4B-8BA1-78CB843645D3}" type="slidenum">
              <a:rPr lang="en-US" smtClean="0"/>
              <a:t>‹#›</a:t>
            </a:fld>
            <a:endParaRPr lang="en-US" dirty="0"/>
          </a:p>
        </p:txBody>
      </p:sp>
    </p:spTree>
    <p:extLst>
      <p:ext uri="{BB962C8B-B14F-4D97-AF65-F5344CB8AC3E}">
        <p14:creationId xmlns:p14="http://schemas.microsoft.com/office/powerpoint/2010/main" val="3686839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334-6057-294C-86B9-6C6E2A4AEC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186D4E-F7D5-8E49-B815-E7724AEE9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C32121-B5EC-D643-841D-09F8DA2D61C6}"/>
              </a:ext>
            </a:extLst>
          </p:cNvPr>
          <p:cNvSpPr>
            <a:spLocks noGrp="1"/>
          </p:cNvSpPr>
          <p:nvPr>
            <p:ph type="dt" sz="half" idx="10"/>
          </p:nvPr>
        </p:nvSpPr>
        <p:spPr/>
        <p:txBody>
          <a:bodyPr/>
          <a:lstStyle/>
          <a:p>
            <a:fld id="{163C59FD-0D0C-6246-9193-15851CFF708F}" type="datetimeFigureOut">
              <a:rPr lang="en-US" smtClean="0"/>
              <a:t>6/24/2021</a:t>
            </a:fld>
            <a:endParaRPr lang="en-US" dirty="0"/>
          </a:p>
        </p:txBody>
      </p:sp>
      <p:sp>
        <p:nvSpPr>
          <p:cNvPr id="5" name="Footer Placeholder 4">
            <a:extLst>
              <a:ext uri="{FF2B5EF4-FFF2-40B4-BE49-F238E27FC236}">
                <a16:creationId xmlns:a16="http://schemas.microsoft.com/office/drawing/2014/main" id="{A15181AF-365B-0546-A901-9FECAEAEF4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5BE220-B61F-1F42-A3C0-006A54A0569A}"/>
              </a:ext>
            </a:extLst>
          </p:cNvPr>
          <p:cNvSpPr>
            <a:spLocks noGrp="1"/>
          </p:cNvSpPr>
          <p:nvPr>
            <p:ph type="sldNum" sz="quarter" idx="12"/>
          </p:nvPr>
        </p:nvSpPr>
        <p:spPr/>
        <p:txBody>
          <a:bodyPr/>
          <a:lstStyle/>
          <a:p>
            <a:fld id="{C66CA79E-0E6E-DB4B-8BA1-78CB843645D3}" type="slidenum">
              <a:rPr lang="en-US" smtClean="0"/>
              <a:t>‹#›</a:t>
            </a:fld>
            <a:endParaRPr lang="en-US" dirty="0"/>
          </a:p>
        </p:txBody>
      </p:sp>
    </p:spTree>
    <p:extLst>
      <p:ext uri="{BB962C8B-B14F-4D97-AF65-F5344CB8AC3E}">
        <p14:creationId xmlns:p14="http://schemas.microsoft.com/office/powerpoint/2010/main" val="540953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6/24/2021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F80919-05BF-7C4F-96D3-704E960BED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57CED5-DEE0-C148-933F-4A10E81B11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DCDDB-2769-F841-AEF6-121AEBE1DC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C59FD-0D0C-6246-9193-15851CFF708F}" type="datetimeFigureOut">
              <a:rPr lang="en-US" smtClean="0"/>
              <a:t>6/24/2021</a:t>
            </a:fld>
            <a:endParaRPr lang="en-US" dirty="0"/>
          </a:p>
        </p:txBody>
      </p:sp>
      <p:sp>
        <p:nvSpPr>
          <p:cNvPr id="5" name="Footer Placeholder 4">
            <a:extLst>
              <a:ext uri="{FF2B5EF4-FFF2-40B4-BE49-F238E27FC236}">
                <a16:creationId xmlns:a16="http://schemas.microsoft.com/office/drawing/2014/main" id="{1CBDC6F6-6A10-3C41-9B34-4AA52355C2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D02A4CF-C017-1144-AC7E-19CDD87CC3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CA79E-0E6E-DB4B-8BA1-78CB843645D3}" type="slidenum">
              <a:rPr lang="en-US" smtClean="0"/>
              <a:t>‹#›</a:t>
            </a:fld>
            <a:endParaRPr lang="en-US" dirty="0"/>
          </a:p>
        </p:txBody>
      </p:sp>
    </p:spTree>
    <p:extLst>
      <p:ext uri="{BB962C8B-B14F-4D97-AF65-F5344CB8AC3E}">
        <p14:creationId xmlns:p14="http://schemas.microsoft.com/office/powerpoint/2010/main" val="636111601"/>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media16.m4a"/><Relationship Id="rId3" Type="http://schemas.microsoft.com/office/2007/relationships/media" Target="../media/media14.m4a"/><Relationship Id="rId7" Type="http://schemas.microsoft.com/office/2007/relationships/media" Target="../media/media16.m4a"/><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audio" Target="../media/media15.m4a"/><Relationship Id="rId11" Type="http://schemas.openxmlformats.org/officeDocument/2006/relationships/image" Target="../media/image3.png"/><Relationship Id="rId5" Type="http://schemas.microsoft.com/office/2007/relationships/media" Target="../media/media15.m4a"/><Relationship Id="rId10" Type="http://schemas.openxmlformats.org/officeDocument/2006/relationships/notesSlide" Target="../notesSlides/notesSlide10.xml"/><Relationship Id="rId4" Type="http://schemas.openxmlformats.org/officeDocument/2006/relationships/audio" Target="../media/media14.m4a"/><Relationship Id="rId9"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nurseslabs.com/6-mechanical-ventilation-nursing-care-plans/" TargetMode="External"/><Relationship Id="rId2" Type="http://schemas.openxmlformats.org/officeDocument/2006/relationships/hyperlink" Target="https://medlineplus.gov/druginfo/meds/a682145.html" TargetMode="External"/><Relationship Id="rId1" Type="http://schemas.openxmlformats.org/officeDocument/2006/relationships/slideLayout" Target="../slideLayouts/slideLayout12.xml"/><Relationship Id="rId4" Type="http://schemas.openxmlformats.org/officeDocument/2006/relationships/hyperlink" Target="https://nurseslabs.com/diabetic-ketoacidosis-nursing-care-plan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audio" Target="../media/media12.m4a"/><Relationship Id="rId3" Type="http://schemas.microsoft.com/office/2007/relationships/media" Target="../media/media10.m4a"/><Relationship Id="rId7" Type="http://schemas.microsoft.com/office/2007/relationships/media" Target="../media/media12.m4a"/><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11" Type="http://schemas.openxmlformats.org/officeDocument/2006/relationships/image" Target="../media/image3.png"/><Relationship Id="rId5" Type="http://schemas.microsoft.com/office/2007/relationships/media" Target="../media/media11.m4a"/><Relationship Id="rId10" Type="http://schemas.openxmlformats.org/officeDocument/2006/relationships/notesSlide" Target="../notesSlides/notesSlide9.xml"/><Relationship Id="rId4" Type="http://schemas.openxmlformats.org/officeDocument/2006/relationships/audio" Target="../media/media10.m4a"/><Relationship Id="rId9"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D693-AFFD-48DC-AE5A-645BB904BC05}"/>
              </a:ext>
            </a:extLst>
          </p:cNvPr>
          <p:cNvSpPr>
            <a:spLocks noGrp="1"/>
          </p:cNvSpPr>
          <p:nvPr>
            <p:ph type="ctrTitle"/>
          </p:nvPr>
        </p:nvSpPr>
        <p:spPr>
          <a:xfrm>
            <a:off x="1524000" y="780837"/>
            <a:ext cx="9144000" cy="1469204"/>
          </a:xfrm>
        </p:spPr>
        <p:txBody>
          <a:bodyPr/>
          <a:lstStyle/>
          <a:p>
            <a:pPr algn="l"/>
            <a:r>
              <a:rPr lang="en-US" b="1" u="sng" dirty="0"/>
              <a:t>Diabetic </a:t>
            </a:r>
            <a:r>
              <a:rPr lang="en-US" b="1" u="sng" dirty="0">
                <a:solidFill>
                  <a:srgbClr val="C00000"/>
                </a:solidFill>
              </a:rPr>
              <a:t>Ketoacidosis</a:t>
            </a:r>
          </a:p>
        </p:txBody>
      </p:sp>
      <p:sp>
        <p:nvSpPr>
          <p:cNvPr id="3" name="Subtitle 2">
            <a:extLst>
              <a:ext uri="{FF2B5EF4-FFF2-40B4-BE49-F238E27FC236}">
                <a16:creationId xmlns:a16="http://schemas.microsoft.com/office/drawing/2014/main" id="{8D4078D8-7F16-43B0-AD14-321CFCE6DC86}"/>
              </a:ext>
            </a:extLst>
          </p:cNvPr>
          <p:cNvSpPr>
            <a:spLocks noGrp="1"/>
          </p:cNvSpPr>
          <p:nvPr>
            <p:ph type="subTitle" idx="1"/>
          </p:nvPr>
        </p:nvSpPr>
        <p:spPr>
          <a:xfrm>
            <a:off x="1205501" y="3030876"/>
            <a:ext cx="9144000" cy="2855574"/>
          </a:xfrm>
        </p:spPr>
        <p:txBody>
          <a:bodyPr>
            <a:normAutofit/>
          </a:bodyPr>
          <a:lstStyle/>
          <a:p>
            <a:endParaRPr lang="en-US" i="1" dirty="0">
              <a:solidFill>
                <a:srgbClr val="C00000"/>
              </a:solidFill>
            </a:endParaRPr>
          </a:p>
        </p:txBody>
      </p:sp>
      <p:pic>
        <p:nvPicPr>
          <p:cNvPr id="4" name="Recorded Sound">
            <a:hlinkClick r:id="" action="ppaction://media"/>
            <a:extLst>
              <a:ext uri="{FF2B5EF4-FFF2-40B4-BE49-F238E27FC236}">
                <a16:creationId xmlns:a16="http://schemas.microsoft.com/office/drawing/2014/main" id="{1A93A468-20BA-4109-A261-5222190B17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301" y="5486400"/>
            <a:ext cx="406400" cy="681279"/>
          </a:xfrm>
          <a:prstGeom prst="rect">
            <a:avLst/>
          </a:prstGeom>
        </p:spPr>
      </p:pic>
    </p:spTree>
    <p:extLst>
      <p:ext uri="{BB962C8B-B14F-4D97-AF65-F5344CB8AC3E}">
        <p14:creationId xmlns:p14="http://schemas.microsoft.com/office/powerpoint/2010/main" val="210559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1A166-5C41-8144-A6AD-A9401F54F24B}"/>
              </a:ext>
            </a:extLst>
          </p:cNvPr>
          <p:cNvSpPr>
            <a:spLocks noGrp="1"/>
          </p:cNvSpPr>
          <p:nvPr>
            <p:ph type="title"/>
          </p:nvPr>
        </p:nvSpPr>
        <p:spPr/>
        <p:txBody>
          <a:bodyPr/>
          <a:lstStyle/>
          <a:p>
            <a:r>
              <a:rPr lang="en-US" b="1" dirty="0">
                <a:solidFill>
                  <a:srgbClr val="C00000"/>
                </a:solidFill>
              </a:rPr>
              <a:t>Nursing Diagnosis</a:t>
            </a:r>
          </a:p>
        </p:txBody>
      </p:sp>
      <p:sp>
        <p:nvSpPr>
          <p:cNvPr id="3" name="Text Placeholder 2">
            <a:extLst>
              <a:ext uri="{FF2B5EF4-FFF2-40B4-BE49-F238E27FC236}">
                <a16:creationId xmlns:a16="http://schemas.microsoft.com/office/drawing/2014/main" id="{4707CBED-D9EC-274F-A2A5-CA235A0D6CD3}"/>
              </a:ext>
            </a:extLst>
          </p:cNvPr>
          <p:cNvSpPr>
            <a:spLocks noGrp="1"/>
          </p:cNvSpPr>
          <p:nvPr>
            <p:ph type="body" idx="1"/>
          </p:nvPr>
        </p:nvSpPr>
        <p:spPr>
          <a:xfrm>
            <a:off x="862014" y="1690688"/>
            <a:ext cx="5157787" cy="823912"/>
          </a:xfrm>
        </p:spPr>
        <p:txBody>
          <a:bodyPr/>
          <a:lstStyle/>
          <a:p>
            <a:r>
              <a:rPr lang="en-US" u="sng" dirty="0"/>
              <a:t>Nursing/Collaborative Diagnosis </a:t>
            </a:r>
          </a:p>
        </p:txBody>
      </p:sp>
      <p:sp>
        <p:nvSpPr>
          <p:cNvPr id="4" name="Content Placeholder 3">
            <a:extLst>
              <a:ext uri="{FF2B5EF4-FFF2-40B4-BE49-F238E27FC236}">
                <a16:creationId xmlns:a16="http://schemas.microsoft.com/office/drawing/2014/main" id="{103DB103-9424-624C-A6E7-57241AC697BA}"/>
              </a:ext>
            </a:extLst>
          </p:cNvPr>
          <p:cNvSpPr>
            <a:spLocks noGrp="1"/>
          </p:cNvSpPr>
          <p:nvPr>
            <p:ph sz="half" idx="2"/>
          </p:nvPr>
        </p:nvSpPr>
        <p:spPr/>
        <p:txBody>
          <a:bodyPr vert="horz" lIns="91440" tIns="45720" rIns="91440" bIns="45720" rtlCol="0" anchor="t">
            <a:noAutofit/>
          </a:bodyPr>
          <a:lstStyle/>
          <a:p>
            <a:pPr marL="514350" indent="-514350">
              <a:buAutoNum type="alphaUcPeriod"/>
            </a:pPr>
            <a:r>
              <a:rPr lang="en-US" sz="2400" dirty="0">
                <a:ea typeface="+mn-lt"/>
                <a:cs typeface="+mn-lt"/>
              </a:rPr>
              <a:t>Impaired Spontaneous Ventilation</a:t>
            </a:r>
          </a:p>
          <a:p>
            <a:pPr marL="514350" indent="-514350">
              <a:buAutoNum type="alphaUcPeriod"/>
            </a:pPr>
            <a:endParaRPr lang="en-US" sz="2400" dirty="0">
              <a:cs typeface="Calibri" panose="020F0502020204030204"/>
            </a:endParaRPr>
          </a:p>
          <a:p>
            <a:pPr marL="514350" indent="-514350">
              <a:buAutoNum type="alphaUcPeriod"/>
            </a:pPr>
            <a:r>
              <a:rPr lang="en-US" sz="2400" dirty="0"/>
              <a:t>Risk for Ineffective Protection</a:t>
            </a:r>
          </a:p>
          <a:p>
            <a:pPr marL="514350" indent="-514350">
              <a:buAutoNum type="alphaUcPeriod"/>
            </a:pPr>
            <a:endParaRPr lang="en-US" sz="2400" dirty="0">
              <a:cs typeface="Calibri" panose="020F0502020204030204"/>
            </a:endParaRPr>
          </a:p>
          <a:p>
            <a:pPr marL="514350" indent="-514350">
              <a:buAutoNum type="alphaUcPeriod"/>
            </a:pPr>
            <a:r>
              <a:rPr lang="en-US" sz="2400" dirty="0"/>
              <a:t>Risk for Fluid Volume Deficit</a:t>
            </a:r>
          </a:p>
          <a:p>
            <a:pPr marL="514350" indent="-514350">
              <a:buAutoNum type="alphaUcPeriod"/>
            </a:pPr>
            <a:endParaRPr lang="en-US" sz="2400" dirty="0">
              <a:cs typeface="Calibri" panose="020F0502020204030204"/>
            </a:endParaRPr>
          </a:p>
          <a:p>
            <a:pPr marL="514350" indent="-514350">
              <a:buAutoNum type="alphaUcPeriod"/>
            </a:pPr>
            <a:r>
              <a:rPr lang="en-US" sz="2400" dirty="0">
                <a:ea typeface="+mn-lt"/>
                <a:cs typeface="+mn-lt"/>
              </a:rPr>
              <a:t>Imbalanced Nutrition: Less Than Body Requirements</a:t>
            </a:r>
            <a:endParaRPr lang="en-US" sz="2400" dirty="0">
              <a:cs typeface="Calibri" panose="020F0502020204030204"/>
            </a:endParaRPr>
          </a:p>
          <a:p>
            <a:pPr marL="514350" indent="-514350">
              <a:buAutoNum type="arabicPeriod"/>
            </a:pPr>
            <a:endParaRPr lang="en-US" dirty="0">
              <a:cs typeface="Calibri" panose="020F0502020204030204"/>
            </a:endParaRPr>
          </a:p>
          <a:p>
            <a:endParaRPr lang="en-US" dirty="0">
              <a:cs typeface="Calibri" panose="020F0502020204030204"/>
            </a:endParaRPr>
          </a:p>
        </p:txBody>
      </p:sp>
      <p:sp>
        <p:nvSpPr>
          <p:cNvPr id="5" name="Text Placeholder 4">
            <a:extLst>
              <a:ext uri="{FF2B5EF4-FFF2-40B4-BE49-F238E27FC236}">
                <a16:creationId xmlns:a16="http://schemas.microsoft.com/office/drawing/2014/main" id="{288093FD-81E2-1F40-8594-44F785B9374C}"/>
              </a:ext>
            </a:extLst>
          </p:cNvPr>
          <p:cNvSpPr>
            <a:spLocks noGrp="1"/>
          </p:cNvSpPr>
          <p:nvPr>
            <p:ph type="body" sz="quarter" idx="3"/>
          </p:nvPr>
        </p:nvSpPr>
        <p:spPr/>
        <p:txBody>
          <a:bodyPr/>
          <a:lstStyle/>
          <a:p>
            <a:r>
              <a:rPr lang="en-US" u="sng" dirty="0"/>
              <a:t>Expected Outcomes </a:t>
            </a:r>
          </a:p>
        </p:txBody>
      </p:sp>
      <p:sp>
        <p:nvSpPr>
          <p:cNvPr id="6" name="Content Placeholder 5">
            <a:extLst>
              <a:ext uri="{FF2B5EF4-FFF2-40B4-BE49-F238E27FC236}">
                <a16:creationId xmlns:a16="http://schemas.microsoft.com/office/drawing/2014/main" id="{EE67BF3C-6692-DD46-BBA1-CC2B54AC5833}"/>
              </a:ext>
            </a:extLst>
          </p:cNvPr>
          <p:cNvSpPr>
            <a:spLocks noGrp="1"/>
          </p:cNvSpPr>
          <p:nvPr>
            <p:ph sz="quarter" idx="4"/>
          </p:nvPr>
        </p:nvSpPr>
        <p:spPr/>
        <p:txBody>
          <a:bodyPr vert="horz" lIns="91440" tIns="45720" rIns="91440" bIns="45720" rtlCol="0" anchor="t">
            <a:normAutofit fontScale="62500" lnSpcReduction="20000"/>
          </a:bodyPr>
          <a:lstStyle/>
          <a:p>
            <a:pPr marL="514350" indent="-514350">
              <a:buAutoNum type="alphaUcPeriod"/>
            </a:pPr>
            <a:r>
              <a:rPr lang="en-US" dirty="0">
                <a:ea typeface="+mn-lt"/>
                <a:cs typeface="+mn-lt"/>
              </a:rPr>
              <a:t>Patient will remain free of complications from mechanical ventilation</a:t>
            </a:r>
            <a:endParaRPr lang="en-US" dirty="0"/>
          </a:p>
          <a:p>
            <a:pPr marL="514350" indent="-514350">
              <a:buAutoNum type="alphaUcPeriod"/>
            </a:pPr>
            <a:r>
              <a:rPr lang="en-US" dirty="0">
                <a:ea typeface="+mn-lt"/>
                <a:cs typeface="+mn-lt"/>
              </a:rPr>
              <a:t>Patient will have a decreased risk for injury from ventilator-associated pneumonia (VAP) through continuous assessment and early interventions</a:t>
            </a:r>
          </a:p>
          <a:p>
            <a:pPr marL="514350" indent="-514350">
              <a:buAutoNum type="alphaUcPeriod"/>
            </a:pPr>
            <a:r>
              <a:rPr lang="en-US" dirty="0">
                <a:ea typeface="+mn-lt"/>
                <a:cs typeface="+mn-lt"/>
              </a:rPr>
              <a:t>Maintain normovolemic state through monitoring of urinary output greater than 30 ml/hr, elastic skin turgor, capillary refill &lt;2 seconds, normal blood pressure, palpable peripheral pulses, and blood glucose levels between 70-200 mg/dL</a:t>
            </a:r>
            <a:endParaRPr lang="en-US" dirty="0">
              <a:cs typeface="Calibri" panose="020F0502020204030204"/>
            </a:endParaRPr>
          </a:p>
          <a:p>
            <a:pPr marL="514350" indent="-514350">
              <a:buAutoNum type="alphaUcPeriod"/>
            </a:pPr>
            <a:r>
              <a:rPr lang="en-US" dirty="0">
                <a:ea typeface="+mn-lt"/>
                <a:cs typeface="+mn-lt"/>
              </a:rPr>
              <a:t>Patient will receive appropriate nutrients and demonstrate stabilized weight or weight gain towards desired range with normal laboratory values</a:t>
            </a:r>
            <a:endParaRPr lang="en-US" dirty="0">
              <a:cs typeface="Calibri" panose="020F0502020204030204"/>
            </a:endParaRPr>
          </a:p>
          <a:p>
            <a:pPr marL="514350" indent="-514350">
              <a:buAutoNum type="arabicPeriod"/>
            </a:pPr>
            <a:endParaRPr lang="en-US" dirty="0">
              <a:cs typeface="Calibri" panose="020F0502020204030204"/>
            </a:endParaRPr>
          </a:p>
          <a:p>
            <a:pPr marL="514350" indent="-514350">
              <a:buAutoNum type="arabicPeriod"/>
            </a:pPr>
            <a:endParaRPr lang="en-US" dirty="0">
              <a:cs typeface="Calibri" panose="020F0502020204030204"/>
            </a:endParaRPr>
          </a:p>
          <a:p>
            <a:pPr marL="514350" indent="-514350">
              <a:buAutoNum type="arabicPeriod"/>
            </a:pPr>
            <a:endParaRPr lang="en-US" dirty="0">
              <a:cs typeface="Calibri" panose="020F0502020204030204"/>
            </a:endParaRPr>
          </a:p>
          <a:p>
            <a:pPr marL="514350" indent="-514350">
              <a:buAutoNum type="arabicPeriod"/>
            </a:pPr>
            <a:endParaRPr lang="en-US" dirty="0">
              <a:cs typeface="Calibri" panose="020F0502020204030204"/>
            </a:endParaRPr>
          </a:p>
        </p:txBody>
      </p:sp>
      <p:pic>
        <p:nvPicPr>
          <p:cNvPr id="7" name="Audio Recording Jun 20, 2021 at 2:03:34 AM" descr="Audio Recording Jun 20, 2021 at 2:03:34 AM">
            <a:hlinkClick r:id="" action="ppaction://media"/>
            <a:extLst>
              <a:ext uri="{FF2B5EF4-FFF2-40B4-BE49-F238E27FC236}">
                <a16:creationId xmlns:a16="http://schemas.microsoft.com/office/drawing/2014/main" id="{50B088F8-FF0E-3D4B-8ED1-F596F7A908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0178" y="2505075"/>
            <a:ext cx="612298" cy="612298"/>
          </a:xfrm>
          <a:prstGeom prst="rect">
            <a:avLst/>
          </a:prstGeom>
        </p:spPr>
      </p:pic>
      <p:pic>
        <p:nvPicPr>
          <p:cNvPr id="8" name="Audio Recording Jun 20, 2021 at 2:04:57 AM" descr="Audio Recording Jun 20, 2021 at 2:04:57 AM">
            <a:hlinkClick r:id="" action="ppaction://media"/>
            <a:extLst>
              <a:ext uri="{FF2B5EF4-FFF2-40B4-BE49-F238E27FC236}">
                <a16:creationId xmlns:a16="http://schemas.microsoft.com/office/drawing/2014/main" id="{C6C0F9BA-A2B7-864B-AF17-B609A5333F2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56292" y="3319462"/>
            <a:ext cx="612298" cy="612298"/>
          </a:xfrm>
          <a:prstGeom prst="rect">
            <a:avLst/>
          </a:prstGeom>
        </p:spPr>
      </p:pic>
      <p:pic>
        <p:nvPicPr>
          <p:cNvPr id="9" name="Audio Recording Jun 20, 2021 at 2:07:03 AM" descr="Audio Recording Jun 20, 2021 at 2:07:03 AM">
            <a:hlinkClick r:id="" action="ppaction://media"/>
            <a:extLst>
              <a:ext uri="{FF2B5EF4-FFF2-40B4-BE49-F238E27FC236}">
                <a16:creationId xmlns:a16="http://schemas.microsoft.com/office/drawing/2014/main" id="{05AA9611-BD7C-1842-8AF6-EB28055876B0}"/>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40178" y="4347369"/>
            <a:ext cx="612298" cy="612298"/>
          </a:xfrm>
          <a:prstGeom prst="rect">
            <a:avLst/>
          </a:prstGeom>
        </p:spPr>
      </p:pic>
      <p:pic>
        <p:nvPicPr>
          <p:cNvPr id="10" name="Audio Recording Jun 20, 2021 at 2:12:49 AM" descr="Audio Recording Jun 20, 2021 at 2:12:49 AM">
            <a:hlinkClick r:id="" action="ppaction://media"/>
            <a:extLst>
              <a:ext uri="{FF2B5EF4-FFF2-40B4-BE49-F238E27FC236}">
                <a16:creationId xmlns:a16="http://schemas.microsoft.com/office/drawing/2014/main" id="{BF88E7D0-03F4-0645-929D-26323D223E32}"/>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09459" y="5218432"/>
            <a:ext cx="643017" cy="643017"/>
          </a:xfrm>
          <a:prstGeom prst="rect">
            <a:avLst/>
          </a:prstGeom>
        </p:spPr>
      </p:pic>
    </p:spTree>
    <p:extLst>
      <p:ext uri="{BB962C8B-B14F-4D97-AF65-F5344CB8AC3E}">
        <p14:creationId xmlns:p14="http://schemas.microsoft.com/office/powerpoint/2010/main" val="117991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60" fill="hold"/>
                                        <p:tgtEl>
                                          <p:spTgt spid="7"/>
                                        </p:tgtEl>
                                      </p:cBhvr>
                                    </p:cmd>
                                  </p:childTnLst>
                                </p:cTn>
                              </p:par>
                            </p:childTnLst>
                          </p:cTn>
                        </p:par>
                        <p:par>
                          <p:cTn id="7" fill="hold">
                            <p:stCondLst>
                              <p:cond delay="58560"/>
                            </p:stCondLst>
                            <p:childTnLst>
                              <p:par>
                                <p:cTn id="8" presetID="1" presetClass="mediacall" presetSubtype="0" fill="hold" nodeType="afterEffect">
                                  <p:stCondLst>
                                    <p:cond delay="0"/>
                                  </p:stCondLst>
                                  <p:childTnLst>
                                    <p:cmd type="call" cmd="playFrom(0.0)">
                                      <p:cBhvr>
                                        <p:cTn id="9" dur="40512" fill="hold"/>
                                        <p:tgtEl>
                                          <p:spTgt spid="8"/>
                                        </p:tgtEl>
                                      </p:cBhvr>
                                    </p:cmd>
                                  </p:childTnLst>
                                </p:cTn>
                              </p:par>
                            </p:childTnLst>
                          </p:cTn>
                        </p:par>
                        <p:par>
                          <p:cTn id="10" fill="hold">
                            <p:stCondLst>
                              <p:cond delay="99072"/>
                            </p:stCondLst>
                            <p:childTnLst>
                              <p:par>
                                <p:cTn id="11" presetID="1" presetClass="mediacall" presetSubtype="0" fill="hold" nodeType="afterEffect">
                                  <p:stCondLst>
                                    <p:cond delay="0"/>
                                  </p:stCondLst>
                                  <p:childTnLst>
                                    <p:cmd type="call" cmd="playFrom(0.0)">
                                      <p:cBhvr>
                                        <p:cTn id="12" dur="63360" fill="hold"/>
                                        <p:tgtEl>
                                          <p:spTgt spid="9"/>
                                        </p:tgtEl>
                                      </p:cBhvr>
                                    </p:cmd>
                                  </p:childTnLst>
                                </p:cTn>
                              </p:par>
                            </p:childTnLst>
                          </p:cTn>
                        </p:par>
                        <p:par>
                          <p:cTn id="13" fill="hold">
                            <p:stCondLst>
                              <p:cond delay="162432"/>
                            </p:stCondLst>
                            <p:childTnLst>
                              <p:par>
                                <p:cTn id="14" presetID="1" presetClass="mediacall" presetSubtype="0" fill="hold" nodeType="afterEffect">
                                  <p:stCondLst>
                                    <p:cond delay="0"/>
                                  </p:stCondLst>
                                  <p:childTnLst>
                                    <p:cmd type="call" cmd="playFrom(0.0)">
                                      <p:cBhvr>
                                        <p:cTn id="15" dur="463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audio>
              <p:cMediaNode vol="80000">
                <p:cTn id="17" fill="hold" display="0">
                  <p:stCondLst>
                    <p:cond delay="indefinite"/>
                  </p:stCondLst>
                  <p:endCondLst>
                    <p:cond evt="onStopAudio" delay="0">
                      <p:tgtEl>
                        <p:sldTgt/>
                      </p:tgtEl>
                    </p:cond>
                  </p:endCondLst>
                </p:cTn>
                <p:tgtEl>
                  <p:spTgt spid="8"/>
                </p:tgtEl>
              </p:cMediaNode>
            </p:audio>
            <p:audio>
              <p:cMediaNode vol="80000">
                <p:cTn id="18" fill="hold" display="0">
                  <p:stCondLst>
                    <p:cond delay="indefinite"/>
                  </p:stCondLst>
                  <p:endCondLst>
                    <p:cond evt="onStopAudio" delay="0">
                      <p:tgtEl>
                        <p:sldTgt/>
                      </p:tgtEl>
                    </p:cond>
                  </p:endCondLst>
                </p:cTn>
                <p:tgtEl>
                  <p:spTgt spid="9"/>
                </p:tgtEl>
              </p:cMediaNode>
            </p:audio>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72E25-A79C-49C6-B840-44B687845724}"/>
              </a:ext>
            </a:extLst>
          </p:cNvPr>
          <p:cNvSpPr>
            <a:spLocks noGrp="1"/>
          </p:cNvSpPr>
          <p:nvPr>
            <p:ph type="title"/>
          </p:nvPr>
        </p:nvSpPr>
        <p:spPr/>
        <p:txBody>
          <a:bodyPr/>
          <a:lstStyle/>
          <a:p>
            <a:r>
              <a:rPr lang="en-US" b="1" dirty="0"/>
              <a:t>Nursing Interventions </a:t>
            </a:r>
            <a:endParaRPr lang="en-US" b="1" dirty="0">
              <a:solidFill>
                <a:srgbClr val="C00000"/>
              </a:solidFill>
            </a:endParaRPr>
          </a:p>
        </p:txBody>
      </p:sp>
      <p:sp>
        <p:nvSpPr>
          <p:cNvPr id="3" name="Text Placeholder 2">
            <a:extLst>
              <a:ext uri="{FF2B5EF4-FFF2-40B4-BE49-F238E27FC236}">
                <a16:creationId xmlns:a16="http://schemas.microsoft.com/office/drawing/2014/main" id="{9F3AACC5-A248-4CA8-9121-899AF6733834}"/>
              </a:ext>
            </a:extLst>
          </p:cNvPr>
          <p:cNvSpPr>
            <a:spLocks noGrp="1"/>
          </p:cNvSpPr>
          <p:nvPr>
            <p:ph type="body" idx="1"/>
          </p:nvPr>
        </p:nvSpPr>
        <p:spPr/>
        <p:txBody>
          <a:bodyPr/>
          <a:lstStyle/>
          <a:p>
            <a:r>
              <a:rPr lang="en-US" u="sng" dirty="0">
                <a:solidFill>
                  <a:srgbClr val="C00000"/>
                </a:solidFill>
              </a:rPr>
              <a:t>Impaired Spontaneous Ventilation</a:t>
            </a:r>
          </a:p>
        </p:txBody>
      </p:sp>
      <p:sp>
        <p:nvSpPr>
          <p:cNvPr id="4" name="Content Placeholder 3">
            <a:extLst>
              <a:ext uri="{FF2B5EF4-FFF2-40B4-BE49-F238E27FC236}">
                <a16:creationId xmlns:a16="http://schemas.microsoft.com/office/drawing/2014/main" id="{679EF73E-C6E2-459A-B7C8-738801CD8333}"/>
              </a:ext>
            </a:extLst>
          </p:cNvPr>
          <p:cNvSpPr>
            <a:spLocks noGrp="1"/>
          </p:cNvSpPr>
          <p:nvPr>
            <p:ph sz="half" idx="2"/>
          </p:nvPr>
        </p:nvSpPr>
        <p:spPr>
          <a:xfrm>
            <a:off x="836612" y="2505075"/>
            <a:ext cx="5157787" cy="3684588"/>
          </a:xfrm>
        </p:spPr>
        <p:txBody>
          <a:bodyPr>
            <a:normAutofit lnSpcReduction="10000"/>
          </a:bodyPr>
          <a:lstStyle/>
          <a:p>
            <a:r>
              <a:rPr lang="en-US" sz="2000" dirty="0"/>
              <a:t>Monitor oxygen saturation using pulse oximetry, which is useful in detecting early changes in oxygen.</a:t>
            </a:r>
          </a:p>
          <a:p>
            <a:r>
              <a:rPr lang="en-US" sz="2000" dirty="0"/>
              <a:t>Observe for changes in level of consciousness to detect early signs of hypoxia, such as irritability and restlessness.</a:t>
            </a:r>
          </a:p>
          <a:p>
            <a:r>
              <a:rPr lang="en-US" sz="2000" dirty="0"/>
              <a:t>Assess the skin color, examine the lips and nailbeds for cyanosis. Bluish discoloration shows an excessive concentration of deoxygenated blood and that the breathing pattern is ineffective.</a:t>
            </a:r>
          </a:p>
        </p:txBody>
      </p:sp>
      <p:sp>
        <p:nvSpPr>
          <p:cNvPr id="5" name="Text Placeholder 4">
            <a:extLst>
              <a:ext uri="{FF2B5EF4-FFF2-40B4-BE49-F238E27FC236}">
                <a16:creationId xmlns:a16="http://schemas.microsoft.com/office/drawing/2014/main" id="{0E218967-E1A8-48F7-91FC-80EC38DEF528}"/>
              </a:ext>
            </a:extLst>
          </p:cNvPr>
          <p:cNvSpPr>
            <a:spLocks noGrp="1"/>
          </p:cNvSpPr>
          <p:nvPr>
            <p:ph type="body" sz="quarter" idx="3"/>
          </p:nvPr>
        </p:nvSpPr>
        <p:spPr/>
        <p:txBody>
          <a:bodyPr/>
          <a:lstStyle/>
          <a:p>
            <a:r>
              <a:rPr lang="en-US" u="sng" dirty="0">
                <a:solidFill>
                  <a:srgbClr val="C00000"/>
                </a:solidFill>
              </a:rPr>
              <a:t>Risk for Ineffective Protection</a:t>
            </a:r>
          </a:p>
        </p:txBody>
      </p:sp>
      <p:sp>
        <p:nvSpPr>
          <p:cNvPr id="6" name="Content Placeholder 5">
            <a:extLst>
              <a:ext uri="{FF2B5EF4-FFF2-40B4-BE49-F238E27FC236}">
                <a16:creationId xmlns:a16="http://schemas.microsoft.com/office/drawing/2014/main" id="{FFAE646A-7D3C-4AC9-966F-7C9168B5CD7F}"/>
              </a:ext>
            </a:extLst>
          </p:cNvPr>
          <p:cNvSpPr>
            <a:spLocks noGrp="1"/>
          </p:cNvSpPr>
          <p:nvPr>
            <p:ph sz="quarter" idx="4"/>
          </p:nvPr>
        </p:nvSpPr>
        <p:spPr/>
        <p:txBody>
          <a:bodyPr>
            <a:normAutofit lnSpcReduction="10000"/>
          </a:bodyPr>
          <a:lstStyle/>
          <a:p>
            <a:r>
              <a:rPr lang="en-US" sz="2000" dirty="0"/>
              <a:t>Review the ventilator settings every hour, this guarantees that the patient is receiving correct mode, rate, tidal volume, FiO2, PEEP, to prevent problems.</a:t>
            </a:r>
          </a:p>
          <a:p>
            <a:r>
              <a:rPr lang="en-US" sz="2000" dirty="0"/>
              <a:t>Assess respiratory rate and rhythm including the work of breathing, this ensures synchrony between the patient and the ventilator and prevents “bucking”.</a:t>
            </a:r>
          </a:p>
          <a:p>
            <a:r>
              <a:rPr lang="en-US" sz="2000" dirty="0"/>
              <a:t>Assess for signs of pulmonary infection (elevated temperature, purulent secretions, elevated WBCs, (+) cultures, and evidence on CXR). VAPs occur in up to 28% of patients on ventilators.</a:t>
            </a:r>
          </a:p>
        </p:txBody>
      </p:sp>
      <p:pic>
        <p:nvPicPr>
          <p:cNvPr id="7" name="Recorded Sound">
            <a:hlinkClick r:id="" action="ppaction://media"/>
            <a:extLst>
              <a:ext uri="{FF2B5EF4-FFF2-40B4-BE49-F238E27FC236}">
                <a16:creationId xmlns:a16="http://schemas.microsoft.com/office/drawing/2014/main" id="{EB56FE78-6933-4759-A18D-B91810F9B5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71608" y="819944"/>
            <a:ext cx="633952" cy="633952"/>
          </a:xfrm>
          <a:prstGeom prst="rect">
            <a:avLst/>
          </a:prstGeom>
        </p:spPr>
      </p:pic>
    </p:spTree>
    <p:extLst>
      <p:ext uri="{BB962C8B-B14F-4D97-AF65-F5344CB8AC3E}">
        <p14:creationId xmlns:p14="http://schemas.microsoft.com/office/powerpoint/2010/main" val="170494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32CF8-D41D-4128-9519-249C92494421}"/>
              </a:ext>
            </a:extLst>
          </p:cNvPr>
          <p:cNvSpPr>
            <a:spLocks noGrp="1"/>
          </p:cNvSpPr>
          <p:nvPr>
            <p:ph type="title"/>
          </p:nvPr>
        </p:nvSpPr>
        <p:spPr/>
        <p:txBody>
          <a:bodyPr/>
          <a:lstStyle/>
          <a:p>
            <a:r>
              <a:rPr lang="en-US" b="1" dirty="0"/>
              <a:t>Nursing Interventions cont…</a:t>
            </a:r>
          </a:p>
        </p:txBody>
      </p:sp>
      <p:sp>
        <p:nvSpPr>
          <p:cNvPr id="3" name="Text Placeholder 2">
            <a:extLst>
              <a:ext uri="{FF2B5EF4-FFF2-40B4-BE49-F238E27FC236}">
                <a16:creationId xmlns:a16="http://schemas.microsoft.com/office/drawing/2014/main" id="{293C3B97-2293-4284-ABE0-7FBE760CEEA5}"/>
              </a:ext>
            </a:extLst>
          </p:cNvPr>
          <p:cNvSpPr>
            <a:spLocks noGrp="1"/>
          </p:cNvSpPr>
          <p:nvPr>
            <p:ph type="body" idx="1"/>
          </p:nvPr>
        </p:nvSpPr>
        <p:spPr/>
        <p:txBody>
          <a:bodyPr/>
          <a:lstStyle/>
          <a:p>
            <a:r>
              <a:rPr lang="en-US" u="sng" dirty="0">
                <a:solidFill>
                  <a:srgbClr val="C00000"/>
                </a:solidFill>
              </a:rPr>
              <a:t>Risk for Fluid Volume Deficit</a:t>
            </a:r>
          </a:p>
        </p:txBody>
      </p:sp>
      <p:sp>
        <p:nvSpPr>
          <p:cNvPr id="4" name="Content Placeholder 3">
            <a:extLst>
              <a:ext uri="{FF2B5EF4-FFF2-40B4-BE49-F238E27FC236}">
                <a16:creationId xmlns:a16="http://schemas.microsoft.com/office/drawing/2014/main" id="{9F173DD2-FBD5-4B89-A1DF-0DEA1CE33BD5}"/>
              </a:ext>
            </a:extLst>
          </p:cNvPr>
          <p:cNvSpPr>
            <a:spLocks noGrp="1"/>
          </p:cNvSpPr>
          <p:nvPr>
            <p:ph sz="half" idx="2"/>
          </p:nvPr>
        </p:nvSpPr>
        <p:spPr/>
        <p:txBody>
          <a:bodyPr>
            <a:normAutofit/>
          </a:bodyPr>
          <a:lstStyle/>
          <a:p>
            <a:r>
              <a:rPr lang="en-US" sz="1800" dirty="0"/>
              <a:t>Assess precipitating factors such as other illnesses, new-onset diabetes, or poor compliance with treatment regimen, to provide baseline data for education once resolved hyperglycemia</a:t>
            </a:r>
          </a:p>
          <a:p>
            <a:r>
              <a:rPr lang="en-US" sz="1800" dirty="0"/>
              <a:t>Monitor hourly intake and output, due to oliguria and anuria resulting from reduced glomerular filtration and renal blood flow.</a:t>
            </a:r>
          </a:p>
          <a:p>
            <a:r>
              <a:rPr lang="en-US" sz="1800" dirty="0"/>
              <a:t>Weigh patient daily to obtain a baseline of current fluid status and adequacy of fluid replacement. A weight loss of 2.2lbs over 24 hours indicates a 1L of fluid loss.</a:t>
            </a:r>
          </a:p>
        </p:txBody>
      </p:sp>
      <p:sp>
        <p:nvSpPr>
          <p:cNvPr id="5" name="Text Placeholder 4">
            <a:extLst>
              <a:ext uri="{FF2B5EF4-FFF2-40B4-BE49-F238E27FC236}">
                <a16:creationId xmlns:a16="http://schemas.microsoft.com/office/drawing/2014/main" id="{F9536DB0-0ADC-4CCA-B207-B535222AAD65}"/>
              </a:ext>
            </a:extLst>
          </p:cNvPr>
          <p:cNvSpPr>
            <a:spLocks noGrp="1"/>
          </p:cNvSpPr>
          <p:nvPr>
            <p:ph type="body" sz="quarter" idx="3"/>
          </p:nvPr>
        </p:nvSpPr>
        <p:spPr/>
        <p:txBody>
          <a:bodyPr>
            <a:normAutofit/>
          </a:bodyPr>
          <a:lstStyle/>
          <a:p>
            <a:r>
              <a:rPr lang="en-US" sz="1800" u="sng" dirty="0">
                <a:solidFill>
                  <a:srgbClr val="C00000"/>
                </a:solidFill>
              </a:rPr>
              <a:t>Imbalanced Nutrition: Less Than Body Requirements</a:t>
            </a:r>
          </a:p>
        </p:txBody>
      </p:sp>
      <p:sp>
        <p:nvSpPr>
          <p:cNvPr id="6" name="Content Placeholder 5">
            <a:extLst>
              <a:ext uri="{FF2B5EF4-FFF2-40B4-BE49-F238E27FC236}">
                <a16:creationId xmlns:a16="http://schemas.microsoft.com/office/drawing/2014/main" id="{C804C4FD-86F5-4365-8278-5FD2F1D959C1}"/>
              </a:ext>
            </a:extLst>
          </p:cNvPr>
          <p:cNvSpPr>
            <a:spLocks noGrp="1"/>
          </p:cNvSpPr>
          <p:nvPr>
            <p:ph sz="quarter" idx="4"/>
          </p:nvPr>
        </p:nvSpPr>
        <p:spPr/>
        <p:txBody>
          <a:bodyPr>
            <a:normAutofit/>
          </a:bodyPr>
          <a:lstStyle/>
          <a:p>
            <a:r>
              <a:rPr lang="en-US" sz="1800" dirty="0"/>
              <a:t>Once the patient is extubated, collaborate with the dietitian for initiation of resumption of oral intake, they help in calculating and adjusting diet to meet nutritional needs of the patient.</a:t>
            </a:r>
          </a:p>
          <a:p>
            <a:r>
              <a:rPr lang="en-US" sz="1800" dirty="0"/>
              <a:t>Recognize the signs of hypoglycemia, it can occur because of a reduced carbohydrate metabolism while still given Insulin and can be life-threatening.</a:t>
            </a:r>
          </a:p>
          <a:p>
            <a:r>
              <a:rPr lang="en-US" sz="1800" dirty="0"/>
              <a:t>Monitor laboratory studies (serum glucose, pH, HCO</a:t>
            </a:r>
            <a:r>
              <a:rPr lang="en-US" sz="1200" dirty="0"/>
              <a:t>3, </a:t>
            </a:r>
            <a:r>
              <a:rPr lang="en-US" sz="1800" dirty="0"/>
              <a:t>&amp; acetone), with a controlled fluid replacement and Insulin therapy, blood glucose will gradually decrease.</a:t>
            </a:r>
            <a:endParaRPr lang="en-US" sz="1200" dirty="0"/>
          </a:p>
        </p:txBody>
      </p:sp>
      <p:pic>
        <p:nvPicPr>
          <p:cNvPr id="7" name="Recorded Sound">
            <a:hlinkClick r:id="" action="ppaction://media"/>
            <a:extLst>
              <a:ext uri="{FF2B5EF4-FFF2-40B4-BE49-F238E27FC236}">
                <a16:creationId xmlns:a16="http://schemas.microsoft.com/office/drawing/2014/main" id="{CE353393-86A7-4F80-85AB-D1A0702CA4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6703" y="465136"/>
            <a:ext cx="696151" cy="696151"/>
          </a:xfrm>
          <a:prstGeom prst="rect">
            <a:avLst/>
          </a:prstGeom>
        </p:spPr>
      </p:pic>
    </p:spTree>
    <p:extLst>
      <p:ext uri="{BB962C8B-B14F-4D97-AF65-F5344CB8AC3E}">
        <p14:creationId xmlns:p14="http://schemas.microsoft.com/office/powerpoint/2010/main" val="59752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7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F0000-E3A1-C346-837A-BD051EEA8C32}"/>
              </a:ext>
            </a:extLst>
          </p:cNvPr>
          <p:cNvSpPr>
            <a:spLocks noGrp="1"/>
          </p:cNvSpPr>
          <p:nvPr>
            <p:ph type="ctrTitle"/>
          </p:nvPr>
        </p:nvSpPr>
        <p:spPr>
          <a:xfrm>
            <a:off x="0" y="204537"/>
            <a:ext cx="9144000" cy="1043489"/>
          </a:xfrm>
        </p:spPr>
        <p:txBody>
          <a:bodyPr/>
          <a:lstStyle/>
          <a:p>
            <a:r>
              <a:rPr lang="en-US" dirty="0"/>
              <a:t>Legal </a:t>
            </a:r>
            <a:r>
              <a:rPr lang="en-US" dirty="0">
                <a:solidFill>
                  <a:srgbClr val="C00000"/>
                </a:solidFill>
              </a:rPr>
              <a:t>and</a:t>
            </a:r>
            <a:r>
              <a:rPr lang="en-US" dirty="0"/>
              <a:t> Ethical Dilemma </a:t>
            </a:r>
          </a:p>
        </p:txBody>
      </p:sp>
      <p:sp>
        <p:nvSpPr>
          <p:cNvPr id="3" name="Subtitle 2">
            <a:extLst>
              <a:ext uri="{FF2B5EF4-FFF2-40B4-BE49-F238E27FC236}">
                <a16:creationId xmlns:a16="http://schemas.microsoft.com/office/drawing/2014/main" id="{BAA2CA4F-3B57-D84F-8445-82C111CF80D0}"/>
              </a:ext>
            </a:extLst>
          </p:cNvPr>
          <p:cNvSpPr>
            <a:spLocks noGrp="1"/>
          </p:cNvSpPr>
          <p:nvPr>
            <p:ph type="subTitle" idx="1"/>
          </p:nvPr>
        </p:nvSpPr>
        <p:spPr>
          <a:xfrm>
            <a:off x="141663" y="1189576"/>
            <a:ext cx="11908673" cy="2180975"/>
          </a:xfrm>
        </p:spPr>
        <p:txBody>
          <a:bodyPr>
            <a:normAutofit lnSpcReduction="10000"/>
          </a:bodyPr>
          <a:lstStyle/>
          <a:p>
            <a:pPr marL="342900" indent="-342900" algn="l">
              <a:buFont typeface="Arial" panose="020B0604020202020204" pitchFamily="34" charset="0"/>
              <a:buChar char="•"/>
            </a:pPr>
            <a:r>
              <a:rPr lang="en-US" b="1" dirty="0"/>
              <a:t>Legal and Ethical Dilemma</a:t>
            </a:r>
          </a:p>
          <a:p>
            <a:pPr marL="800100" lvl="1" indent="-342900" algn="l">
              <a:buFont typeface="Arial" panose="020B0604020202020204" pitchFamily="34" charset="0"/>
              <a:buChar char="•"/>
            </a:pPr>
            <a:r>
              <a:rPr lang="en-US" dirty="0"/>
              <a:t>Patient arrived at the Emergency Department (ED) unconscious and intubated with DNR tattoo with his signature on his anterior chest. </a:t>
            </a:r>
          </a:p>
          <a:p>
            <a:pPr marL="800100" lvl="1" indent="-342900" algn="l">
              <a:buFont typeface="Arial" panose="020B0604020202020204" pitchFamily="34" charset="0"/>
              <a:buChar char="•"/>
            </a:pPr>
            <a:r>
              <a:rPr lang="en-US" dirty="0"/>
              <a:t>The health care team in the ED must assume that the patient wants everything done because there is no health care proxy present, and the patient is unconscious. </a:t>
            </a:r>
          </a:p>
          <a:p>
            <a:pPr marL="800100" lvl="1" indent="-342900" algn="l">
              <a:buFont typeface="Arial" panose="020B0604020202020204" pitchFamily="34" charset="0"/>
              <a:buChar char="•"/>
            </a:pPr>
            <a:r>
              <a:rPr lang="en-US" dirty="0"/>
              <a:t>“An ethical dilemma occurs when a person is forced to choose between two or more alternatives, none of which is ideal” (Finkelman, 2019, p. 172). </a:t>
            </a:r>
          </a:p>
          <a:p>
            <a:pPr marL="800100" lvl="1" indent="-342900" algn="l">
              <a:buFont typeface="Arial" panose="020B0604020202020204" pitchFamily="34" charset="0"/>
              <a:buChar char="•"/>
            </a:pPr>
            <a:endParaRPr lang="en-US" dirty="0"/>
          </a:p>
          <a:p>
            <a:pPr lvl="1" algn="l"/>
            <a:endParaRPr lang="en-US" dirty="0"/>
          </a:p>
        </p:txBody>
      </p:sp>
      <p:pic>
        <p:nvPicPr>
          <p:cNvPr id="1026" name="Picture 2" descr="US Man&amp;#39;s Tattoo Leaves Hospital Doctors with Unsettling Ethical Quandary">
            <a:extLst>
              <a:ext uri="{FF2B5EF4-FFF2-40B4-BE49-F238E27FC236}">
                <a16:creationId xmlns:a16="http://schemas.microsoft.com/office/drawing/2014/main" id="{7757DE4C-D3B6-4543-A1BB-030E9F04FC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7899" y="3108363"/>
            <a:ext cx="4251902" cy="27637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2C59D5-82CA-A34B-979C-89BC2C99E50F}"/>
              </a:ext>
            </a:extLst>
          </p:cNvPr>
          <p:cNvSpPr txBox="1"/>
          <p:nvPr/>
        </p:nvSpPr>
        <p:spPr>
          <a:xfrm>
            <a:off x="214318" y="3429000"/>
            <a:ext cx="7760369"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t>Stakeholders: </a:t>
            </a:r>
          </a:p>
          <a:p>
            <a:pPr marL="742950" lvl="1" indent="-285750">
              <a:buFont typeface="Arial" panose="020B0604020202020204" pitchFamily="34" charset="0"/>
              <a:buChar char="•"/>
            </a:pPr>
            <a:r>
              <a:rPr lang="en-US" dirty="0"/>
              <a:t>Nurses and Doctors</a:t>
            </a:r>
          </a:p>
          <a:p>
            <a:pPr marL="742950" lvl="1" indent="-285750">
              <a:buFont typeface="Arial" panose="020B0604020202020204" pitchFamily="34" charset="0"/>
              <a:buChar char="•"/>
            </a:pPr>
            <a:r>
              <a:rPr lang="en-US" dirty="0"/>
              <a:t>The stakeholders in this ethical dilemma must decide whether or not to do everything possible to save the patient’s life or assume that he wants to be a Do Not Resuscitate (DNR) due to no health care proxy being present. </a:t>
            </a:r>
          </a:p>
        </p:txBody>
      </p:sp>
      <p:sp>
        <p:nvSpPr>
          <p:cNvPr id="6" name="TextBox 5">
            <a:extLst>
              <a:ext uri="{FF2B5EF4-FFF2-40B4-BE49-F238E27FC236}">
                <a16:creationId xmlns:a16="http://schemas.microsoft.com/office/drawing/2014/main" id="{CFA16E5B-2AE8-554E-ADA3-1A2E4AC5D64C}"/>
              </a:ext>
            </a:extLst>
          </p:cNvPr>
          <p:cNvSpPr txBox="1"/>
          <p:nvPr/>
        </p:nvSpPr>
        <p:spPr>
          <a:xfrm>
            <a:off x="321106" y="5407598"/>
            <a:ext cx="11438131" cy="1200329"/>
          </a:xfrm>
          <a:prstGeom prst="rect">
            <a:avLst/>
          </a:prstGeom>
          <a:noFill/>
        </p:spPr>
        <p:txBody>
          <a:bodyPr wrap="none" rtlCol="0">
            <a:spAutoFit/>
          </a:bodyPr>
          <a:lstStyle/>
          <a:p>
            <a:pPr marL="285750" indent="-285750">
              <a:buFont typeface="Arial" panose="020B0604020202020204" pitchFamily="34" charset="0"/>
              <a:buChar char="•"/>
            </a:pPr>
            <a:r>
              <a:rPr lang="en-US" b="1" dirty="0"/>
              <a:t>Addressing the Issue:</a:t>
            </a:r>
          </a:p>
          <a:p>
            <a:pPr marL="742950" lvl="1" indent="-285750">
              <a:buFont typeface="Arial" panose="020B0604020202020204" pitchFamily="34" charset="0"/>
              <a:buChar char="•"/>
            </a:pPr>
            <a:r>
              <a:rPr lang="en-US" dirty="0"/>
              <a:t>The nurse should address the issue thinking about all legalities.</a:t>
            </a:r>
          </a:p>
          <a:p>
            <a:pPr marL="742950" lvl="1" indent="-285750">
              <a:buFont typeface="Arial" panose="020B0604020202020204" pitchFamily="34" charset="0"/>
              <a:buChar char="•"/>
            </a:pPr>
            <a:r>
              <a:rPr lang="en-US" dirty="0"/>
              <a:t>A tattoo is not a legal document, therefor all actions should be taken to save the patient’s life until a health care </a:t>
            </a:r>
          </a:p>
          <a:p>
            <a:pPr lvl="1"/>
            <a:r>
              <a:rPr lang="en-US" dirty="0"/>
              <a:t>     Proxy is present or the patient possibly becomes conscious and can make his own medical decisions. </a:t>
            </a:r>
          </a:p>
        </p:txBody>
      </p:sp>
      <p:pic>
        <p:nvPicPr>
          <p:cNvPr id="7" name="Audio Recording Jun 11, 2021 at 3:29:28 AM" descr="Audio Recording Jun 11, 2021 at 3:29:28 AM">
            <a:hlinkClick r:id="" action="ppaction://media"/>
            <a:extLst>
              <a:ext uri="{FF2B5EF4-FFF2-40B4-BE49-F238E27FC236}">
                <a16:creationId xmlns:a16="http://schemas.microsoft.com/office/drawing/2014/main" id="{B56354B4-A88E-3E49-90C9-568A3FDE3C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0617" y="268235"/>
            <a:ext cx="638620" cy="638620"/>
          </a:xfrm>
          <a:prstGeom prst="rect">
            <a:avLst/>
          </a:prstGeom>
        </p:spPr>
      </p:pic>
    </p:spTree>
    <p:extLst>
      <p:ext uri="{BB962C8B-B14F-4D97-AF65-F5344CB8AC3E}">
        <p14:creationId xmlns:p14="http://schemas.microsoft.com/office/powerpoint/2010/main" val="340699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B99CB-B924-3F49-A029-12C33B82493E}"/>
              </a:ext>
            </a:extLst>
          </p:cNvPr>
          <p:cNvSpPr>
            <a:spLocks noGrp="1"/>
          </p:cNvSpPr>
          <p:nvPr>
            <p:ph type="title"/>
          </p:nvPr>
        </p:nvSpPr>
        <p:spPr/>
        <p:txBody>
          <a:bodyPr/>
          <a:lstStyle/>
          <a:p>
            <a:pPr algn="ctr"/>
            <a:r>
              <a:rPr lang="en-US" b="1" dirty="0"/>
              <a:t>References </a:t>
            </a:r>
          </a:p>
        </p:txBody>
      </p:sp>
      <p:sp>
        <p:nvSpPr>
          <p:cNvPr id="3" name="Content Placeholder 2">
            <a:extLst>
              <a:ext uri="{FF2B5EF4-FFF2-40B4-BE49-F238E27FC236}">
                <a16:creationId xmlns:a16="http://schemas.microsoft.com/office/drawing/2014/main" id="{3D780AAC-C57D-1E4E-B61F-2CDADE67ACC5}"/>
              </a:ext>
            </a:extLst>
          </p:cNvPr>
          <p:cNvSpPr>
            <a:spLocks noGrp="1"/>
          </p:cNvSpPr>
          <p:nvPr>
            <p:ph idx="1"/>
          </p:nvPr>
        </p:nvSpPr>
        <p:spPr/>
        <p:txBody>
          <a:bodyPr>
            <a:normAutofit fontScale="47500" lnSpcReduction="20000"/>
          </a:bodyPr>
          <a:lstStyle/>
          <a:p>
            <a:pPr>
              <a:lnSpc>
                <a:spcPct val="220000"/>
              </a:lnSpc>
            </a:pPr>
            <a:r>
              <a:rPr lang="en-US" sz="2700" b="1" i="1" dirty="0">
                <a:effectLst/>
                <a:latin typeface="Calibri" panose="020F0502020204030204" pitchFamily="34" charset="0"/>
                <a:cs typeface="Calibri" panose="020F0502020204030204" pitchFamily="34" charset="0"/>
              </a:rPr>
              <a:t>Albuterol Oral Inhalation: MedlinePlus Drug Information</a:t>
            </a:r>
            <a:r>
              <a:rPr lang="en-US" sz="2700" b="1" dirty="0">
                <a:effectLst/>
                <a:latin typeface="Calibri" panose="020F0502020204030204" pitchFamily="34" charset="0"/>
                <a:cs typeface="Calibri" panose="020F0502020204030204" pitchFamily="34" charset="0"/>
              </a:rPr>
              <a:t>. (2019, October). Medlineplus.gov. 	</a:t>
            </a:r>
            <a:r>
              <a:rPr lang="en-US" sz="2700" b="1" dirty="0">
                <a:effectLst/>
                <a:latin typeface="Calibri" panose="020F0502020204030204" pitchFamily="34" charset="0"/>
                <a:cs typeface="Calibri" panose="020F0502020204030204" pitchFamily="34" charset="0"/>
                <a:hlinkClick r:id="rId2"/>
              </a:rPr>
              <a:t>https://medlineplus.gov/druginfo/meds/a682145.html</a:t>
            </a:r>
            <a:r>
              <a:rPr lang="en-US" sz="2700" b="1" dirty="0">
                <a:effectLst/>
                <a:latin typeface="Calibri" panose="020F0502020204030204" pitchFamily="34" charset="0"/>
                <a:cs typeface="Calibri" panose="020F0502020204030204" pitchFamily="34" charset="0"/>
              </a:rPr>
              <a:t> </a:t>
            </a:r>
            <a:endParaRPr lang="en-US" sz="2700" b="1" dirty="0"/>
          </a:p>
          <a:p>
            <a:pPr>
              <a:lnSpc>
                <a:spcPct val="220000"/>
              </a:lnSpc>
            </a:pPr>
            <a:r>
              <a:rPr lang="en-US" sz="2700" b="1" dirty="0"/>
              <a:t>Finkelman, A. (2019). </a:t>
            </a:r>
            <a:r>
              <a:rPr lang="en-US" sz="2700" b="1" i="1" dirty="0"/>
              <a:t>Professional Nursing Concepts: Competencies for Quality Leadership</a:t>
            </a:r>
            <a:r>
              <a:rPr lang="en-US" sz="2700" b="1" dirty="0"/>
              <a:t> (4th ed.). Burlington, MA: Jones &amp; Bartlett Learning.</a:t>
            </a:r>
          </a:p>
          <a:p>
            <a:pPr>
              <a:lnSpc>
                <a:spcPct val="220000"/>
              </a:lnSpc>
            </a:pPr>
            <a:r>
              <a:rPr lang="en-US" sz="2700" b="1" dirty="0"/>
              <a:t>Martin, P. B. (2019, May 31). </a:t>
            </a:r>
            <a:r>
              <a:rPr lang="en-US" sz="2700" b="1" i="1" dirty="0"/>
              <a:t>6 Mechanical Ventilation Nursing Care Plans. Nurseslabs.</a:t>
            </a:r>
            <a:r>
              <a:rPr lang="en-US" sz="2700" b="1" dirty="0"/>
              <a:t> 				</a:t>
            </a:r>
            <a:r>
              <a:rPr lang="en-US" sz="2700" b="1" dirty="0">
                <a:hlinkClick r:id="rId3"/>
              </a:rPr>
              <a:t>https://nurseslabs.com/6-mechanical-ventilation-nursing-care-plans/</a:t>
            </a:r>
            <a:endParaRPr lang="en-US" sz="2700" b="1" dirty="0"/>
          </a:p>
          <a:p>
            <a:pPr>
              <a:lnSpc>
                <a:spcPct val="220000"/>
              </a:lnSpc>
            </a:pPr>
            <a:r>
              <a:rPr lang="en-US" sz="2700" b="1" dirty="0"/>
              <a:t>Martin, P. B. (2020, December 5). </a:t>
            </a:r>
            <a:r>
              <a:rPr lang="en-US" sz="2700" b="1" i="1" dirty="0"/>
              <a:t>4 Diabetic Ketoacidosis and Hyperglycemic Hyperosmolar Nonketotic Syndrome Nursing Care Plans. Nurseslabs. 	</a:t>
            </a:r>
            <a:r>
              <a:rPr lang="en-US" sz="2700" b="1" dirty="0">
                <a:hlinkClick r:id="rId4"/>
              </a:rPr>
              <a:t>https://nurseslabs.com/diabetic-ketoacidosis-nursing-care-plans/</a:t>
            </a:r>
            <a:endParaRPr lang="en-US" sz="2700" b="1" dirty="0"/>
          </a:p>
          <a:p>
            <a:pPr>
              <a:lnSpc>
                <a:spcPct val="220000"/>
              </a:lnSpc>
            </a:pPr>
            <a:r>
              <a:rPr lang="en-US" sz="2700" b="1" dirty="0">
                <a:effectLst/>
              </a:rPr>
              <a:t>Urden, L. D., Stacy, K. M. &amp; Lough, M. E. (2020). </a:t>
            </a:r>
            <a:r>
              <a:rPr lang="en-US" sz="2700" b="1" i="1" dirty="0">
                <a:effectLst/>
              </a:rPr>
              <a:t>Priorities in Critical Care Nursing </a:t>
            </a:r>
            <a:r>
              <a:rPr lang="en-US" sz="2700" b="1" dirty="0">
                <a:effectLst/>
              </a:rPr>
              <a:t>(8th ed.). St. Louis, Missouri: Elsevier.</a:t>
            </a:r>
          </a:p>
          <a:p>
            <a:pPr marL="0" indent="0">
              <a:buNone/>
            </a:pPr>
            <a:br>
              <a:rPr lang="en-US" dirty="0">
                <a:effectLst/>
              </a:rPr>
            </a:br>
            <a:endParaRPr lang="en-US" dirty="0">
              <a:effectLst/>
            </a:endParaRPr>
          </a:p>
          <a:p>
            <a:endParaRPr lang="en-US" dirty="0"/>
          </a:p>
        </p:txBody>
      </p:sp>
    </p:spTree>
    <p:extLst>
      <p:ext uri="{BB962C8B-B14F-4D97-AF65-F5344CB8AC3E}">
        <p14:creationId xmlns:p14="http://schemas.microsoft.com/office/powerpoint/2010/main" val="2895913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DF272158-41B3-8F4E-86F6-F3E59499B3FC}"/>
              </a:ext>
            </a:extLst>
          </p:cNvPr>
          <p:cNvSpPr txBox="1">
            <a:spLocks/>
          </p:cNvSpPr>
          <p:nvPr/>
        </p:nvSpPr>
        <p:spPr>
          <a:xfrm>
            <a:off x="1524000" y="518595"/>
            <a:ext cx="9144000" cy="840230"/>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Findings</a:t>
            </a:r>
          </a:p>
        </p:txBody>
      </p:sp>
      <p:sp>
        <p:nvSpPr>
          <p:cNvPr id="7" name="Subtitle 2">
            <a:extLst>
              <a:ext uri="{FF2B5EF4-FFF2-40B4-BE49-F238E27FC236}">
                <a16:creationId xmlns:a16="http://schemas.microsoft.com/office/drawing/2014/main" id="{80B06F42-A98E-9A45-8394-C35C2F295E1E}"/>
              </a:ext>
            </a:extLst>
          </p:cNvPr>
          <p:cNvSpPr txBox="1">
            <a:spLocks/>
          </p:cNvSpPr>
          <p:nvPr/>
        </p:nvSpPr>
        <p:spPr>
          <a:xfrm>
            <a:off x="347942" y="1552522"/>
            <a:ext cx="11342033" cy="49737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4000" dirty="0">
                <a:solidFill>
                  <a:srgbClr val="C00000"/>
                </a:solidFill>
              </a:rPr>
              <a:t>70-year-old</a:t>
            </a:r>
            <a:r>
              <a:rPr lang="en-US" sz="4000" dirty="0"/>
              <a:t> </a:t>
            </a:r>
          </a:p>
          <a:p>
            <a:pPr marL="571500" indent="-571500" algn="l">
              <a:buFont typeface="Arial" panose="020B0604020202020204" pitchFamily="34" charset="0"/>
              <a:buChar char="•"/>
            </a:pPr>
            <a:r>
              <a:rPr lang="en-US" sz="4000" dirty="0"/>
              <a:t>Transported via ambulance</a:t>
            </a:r>
          </a:p>
          <a:p>
            <a:pPr marL="571500" indent="-571500" algn="l">
              <a:buFont typeface="Arial" panose="020B0604020202020204" pitchFamily="34" charset="0"/>
              <a:buChar char="•"/>
            </a:pPr>
            <a:r>
              <a:rPr lang="en-US" sz="4000" dirty="0">
                <a:solidFill>
                  <a:srgbClr val="C00000"/>
                </a:solidFill>
              </a:rPr>
              <a:t>Found unconscious</a:t>
            </a:r>
          </a:p>
          <a:p>
            <a:pPr marL="571500" indent="-571500" algn="l">
              <a:buFont typeface="Arial" panose="020B0604020202020204" pitchFamily="34" charset="0"/>
              <a:buChar char="•"/>
            </a:pPr>
            <a:r>
              <a:rPr lang="en-US" sz="4000" dirty="0"/>
              <a:t>Strong fruity odor to breath </a:t>
            </a:r>
          </a:p>
          <a:p>
            <a:pPr marL="571500" indent="-571500" algn="l">
              <a:buFont typeface="Arial" panose="020B0604020202020204" pitchFamily="34" charset="0"/>
              <a:buChar char="•"/>
            </a:pPr>
            <a:r>
              <a:rPr lang="en-US" sz="4000" dirty="0"/>
              <a:t>Intubated and has IV access</a:t>
            </a:r>
          </a:p>
          <a:p>
            <a:pPr marL="571500" indent="-571500" algn="l">
              <a:buFont typeface="Arial" panose="020B0604020202020204" pitchFamily="34" charset="0"/>
              <a:buChar char="•"/>
            </a:pPr>
            <a:r>
              <a:rPr lang="en-US" sz="4000" b="1" dirty="0">
                <a:solidFill>
                  <a:srgbClr val="C00000"/>
                </a:solidFill>
              </a:rPr>
              <a:t>DNR</a:t>
            </a:r>
            <a:r>
              <a:rPr lang="en-US" sz="4000" dirty="0"/>
              <a:t> order present and accompanied by his presumed signature</a:t>
            </a:r>
          </a:p>
          <a:p>
            <a:pPr algn="l"/>
            <a:endParaRPr lang="en-US" sz="3200" dirty="0"/>
          </a:p>
          <a:p>
            <a:endParaRPr lang="en-US" dirty="0"/>
          </a:p>
        </p:txBody>
      </p:sp>
      <p:pic>
        <p:nvPicPr>
          <p:cNvPr id="3074" name="Picture 2" descr="Transparent Fireflies Clipart - Findings Icon Vector , Free Transparent  Clipart - ClipartKey">
            <a:extLst>
              <a:ext uri="{FF2B5EF4-FFF2-40B4-BE49-F238E27FC236}">
                <a16:creationId xmlns:a16="http://schemas.microsoft.com/office/drawing/2014/main" id="{3081FF6E-9B1A-4D49-9BC4-F85248B5A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462" y="1143814"/>
            <a:ext cx="28067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cording Jun 18, 2021 at 5:35:23 PM" descr="Audio Recording Jun 18, 2021 at 5:35:23 PM">
            <a:hlinkClick r:id="" action="ppaction://media"/>
            <a:extLst>
              <a:ext uri="{FF2B5EF4-FFF2-40B4-BE49-F238E27FC236}">
                <a16:creationId xmlns:a16="http://schemas.microsoft.com/office/drawing/2014/main" id="{907BC551-C8BE-2B4D-BEDF-A083D5F20A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41164" y="5713506"/>
            <a:ext cx="812800" cy="812800"/>
          </a:xfrm>
          <a:prstGeom prst="rect">
            <a:avLst/>
          </a:prstGeom>
        </p:spPr>
      </p:pic>
    </p:spTree>
    <p:extLst>
      <p:ext uri="{BB962C8B-B14F-4D97-AF65-F5344CB8AC3E}">
        <p14:creationId xmlns:p14="http://schemas.microsoft.com/office/powerpoint/2010/main" val="10450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FEE512D-294F-2943-9FEC-C14374504E03}"/>
              </a:ext>
            </a:extLst>
          </p:cNvPr>
          <p:cNvSpPr>
            <a:spLocks noGrp="1"/>
          </p:cNvSpPr>
          <p:nvPr>
            <p:ph type="subTitle" idx="1"/>
          </p:nvPr>
        </p:nvSpPr>
        <p:spPr>
          <a:xfrm>
            <a:off x="581025" y="1864427"/>
            <a:ext cx="11029950" cy="4330874"/>
          </a:xfrm>
        </p:spPr>
        <p:txBody>
          <a:bodyPr/>
          <a:lstStyle/>
          <a:p>
            <a:pPr algn="l"/>
            <a:r>
              <a:rPr lang="en-US" sz="1200" dirty="0"/>
              <a:t> </a:t>
            </a:r>
          </a:p>
          <a:p>
            <a:pPr marL="1028700" lvl="1" indent="-571500"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Diabetes </a:t>
            </a:r>
          </a:p>
          <a:p>
            <a:pPr marL="1028700" lvl="1" indent="-571500"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Asthma/COPD   </a:t>
            </a:r>
          </a:p>
          <a:p>
            <a:pPr marL="1028700" lvl="1" indent="-571500"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Respiratory rate 24 bpm audible wheezing</a:t>
            </a:r>
          </a:p>
          <a:p>
            <a:pPr marL="1028700" lvl="1" indent="-571500"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Cardiovascular S1S2</a:t>
            </a:r>
          </a:p>
          <a:p>
            <a:pPr marL="1028700" lvl="1" indent="-571500"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Skin no visible wounds, tattoo present on </a:t>
            </a:r>
          </a:p>
          <a:p>
            <a:pPr lvl="1" algn="l"/>
            <a:r>
              <a:rPr lang="en-US" dirty="0">
                <a:latin typeface="Times New Roman" panose="02020603050405020304" pitchFamily="18" charset="0"/>
                <a:cs typeface="Times New Roman" panose="02020603050405020304" pitchFamily="18" charset="0"/>
              </a:rPr>
              <a:t>	anterior chest, no edema present skin diaphoretic </a:t>
            </a:r>
          </a:p>
          <a:p>
            <a:pPr marL="800100" lvl="1" indent="-342900"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Genitourinary strong urine odor </a:t>
            </a:r>
          </a:p>
          <a:p>
            <a:pPr marL="800100" lvl="1" indent="-342900"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Gastrointestinal bowel sounds present x 4 quadrants</a:t>
            </a:r>
          </a:p>
          <a:p>
            <a:pPr marL="800100" lvl="1" indent="-342900" algn="l">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EENT PERRLA, fruity breath odor, oral mucosa pink and moist</a:t>
            </a:r>
          </a:p>
          <a:p>
            <a:pPr lvl="1" algn="l"/>
            <a:r>
              <a:rPr lang="en-US" dirty="0">
                <a:latin typeface="Times New Roman" panose="02020603050405020304" pitchFamily="18" charset="0"/>
                <a:cs typeface="Times New Roman" panose="02020603050405020304" pitchFamily="18" charset="0"/>
              </a:rPr>
              <a:t>       poor dentition</a:t>
            </a:r>
          </a:p>
          <a:p>
            <a:pPr lvl="1" algn="l"/>
            <a:endParaRPr lang="en-US" dirty="0">
              <a:latin typeface="Times New Roman" panose="02020603050405020304" pitchFamily="18" charset="0"/>
              <a:cs typeface="Times New Roman" panose="02020603050405020304" pitchFamily="18" charset="0"/>
            </a:endParaRPr>
          </a:p>
          <a:p>
            <a:pPr marL="800100" lvl="1" indent="-342900" algn="l">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lvl="0" algn="l"/>
            <a:endParaRPr lang="en-US" dirty="0"/>
          </a:p>
          <a:p>
            <a:endParaRPr lang="en-US" dirty="0"/>
          </a:p>
        </p:txBody>
      </p:sp>
      <p:sp>
        <p:nvSpPr>
          <p:cNvPr id="9" name="Title 8">
            <a:extLst>
              <a:ext uri="{FF2B5EF4-FFF2-40B4-BE49-F238E27FC236}">
                <a16:creationId xmlns:a16="http://schemas.microsoft.com/office/drawing/2014/main" id="{EC1F8928-45D0-9C40-817E-4E74B01D05A1}"/>
              </a:ext>
            </a:extLst>
          </p:cNvPr>
          <p:cNvSpPr>
            <a:spLocks noGrp="1"/>
          </p:cNvSpPr>
          <p:nvPr>
            <p:ph type="ctrTitle"/>
          </p:nvPr>
        </p:nvSpPr>
        <p:spPr>
          <a:xfrm>
            <a:off x="1524000" y="430576"/>
            <a:ext cx="9144000" cy="840230"/>
          </a:xfrm>
          <a:prstGeom prst="rect">
            <a:avLst/>
          </a:prstGeom>
          <a:noFill/>
        </p:spPr>
        <p:txBody>
          <a:bodyPr wrap="squar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Patient Medical History</a:t>
            </a:r>
            <a:endParaRPr lang="en-US" sz="54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26" name="Picture 2" descr="Free Medical Clipart - Clip Art Pictures - Graphics - Illustrations">
            <a:extLst>
              <a:ext uri="{FF2B5EF4-FFF2-40B4-BE49-F238E27FC236}">
                <a16:creationId xmlns:a16="http://schemas.microsoft.com/office/drawing/2014/main" id="{3C35CCBC-A1D0-DA41-8841-5BB65E080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2093" y="2988534"/>
            <a:ext cx="3458882" cy="276710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Jun 21, 2021 at 4:07:46 PM" descr="Audio Recording Jun 21, 2021 at 4:07:46 PM">
            <a:hlinkClick r:id="" action="ppaction://media"/>
            <a:extLst>
              <a:ext uri="{FF2B5EF4-FFF2-40B4-BE49-F238E27FC236}">
                <a16:creationId xmlns:a16="http://schemas.microsoft.com/office/drawing/2014/main" id="{EA0370AB-8ABC-A240-825C-7AADE9B7B3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34141" y="5755640"/>
            <a:ext cx="812800" cy="812800"/>
          </a:xfrm>
          <a:prstGeom prst="rect">
            <a:avLst/>
          </a:prstGeom>
        </p:spPr>
      </p:pic>
    </p:spTree>
    <p:extLst>
      <p:ext uri="{BB962C8B-B14F-4D97-AF65-F5344CB8AC3E}">
        <p14:creationId xmlns:p14="http://schemas.microsoft.com/office/powerpoint/2010/main" val="323448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FEE512D-294F-2943-9FEC-C14374504E03}"/>
              </a:ext>
            </a:extLst>
          </p:cNvPr>
          <p:cNvSpPr>
            <a:spLocks noGrp="1"/>
          </p:cNvSpPr>
          <p:nvPr>
            <p:ph type="subTitle" idx="1"/>
          </p:nvPr>
        </p:nvSpPr>
        <p:spPr>
          <a:xfrm>
            <a:off x="585788" y="1665253"/>
            <a:ext cx="11029950" cy="4649822"/>
          </a:xfrm>
        </p:spPr>
        <p:txBody>
          <a:bodyPr/>
          <a:lstStyle/>
          <a:p>
            <a:pPr lvl="0" algn="l"/>
            <a:r>
              <a:rPr lang="en-US" sz="4000" dirty="0"/>
              <a:t>The following medications have been prescribed to the patient:</a:t>
            </a:r>
          </a:p>
          <a:p>
            <a:pPr lvl="0" algn="l"/>
            <a:endParaRPr lang="en-US" sz="1600" dirty="0"/>
          </a:p>
          <a:p>
            <a:pPr marL="1028700" lvl="1" indent="-571500" algn="l">
              <a:buFont typeface="Arial" panose="020B0604020202020204" pitchFamily="34" charset="0"/>
              <a:buChar char="•"/>
            </a:pPr>
            <a:r>
              <a:rPr lang="en-US" sz="3200" dirty="0"/>
              <a:t>Novolog insulin, 5 units SQ before meals</a:t>
            </a:r>
          </a:p>
          <a:p>
            <a:pPr marL="1028700" lvl="1" indent="-571500" algn="l">
              <a:buFont typeface="Arial" panose="020B0604020202020204" pitchFamily="34" charset="0"/>
              <a:buChar char="•"/>
            </a:pPr>
            <a:r>
              <a:rPr lang="en-US" sz="3200" dirty="0"/>
              <a:t>NPH insulin, 40 units SQ at 7am and 5pm</a:t>
            </a:r>
          </a:p>
          <a:p>
            <a:pPr marL="1028700" lvl="1" indent="-571500" algn="l">
              <a:buFont typeface="Arial" panose="020B0604020202020204" pitchFamily="34" charset="0"/>
              <a:buChar char="•"/>
            </a:pPr>
            <a:r>
              <a:rPr lang="en-US" sz="3200" dirty="0"/>
              <a:t>Aspirin, 325 mg PO Q day</a:t>
            </a:r>
          </a:p>
          <a:p>
            <a:pPr marL="1028700" lvl="1" indent="-571500" algn="l">
              <a:buFont typeface="Arial" panose="020B0604020202020204" pitchFamily="34" charset="0"/>
              <a:buChar char="•"/>
            </a:pPr>
            <a:r>
              <a:rPr lang="en-US" sz="3200" dirty="0"/>
              <a:t>Theo-dur ER, 300mg PO Q day</a:t>
            </a:r>
          </a:p>
          <a:p>
            <a:pPr marL="1028700" lvl="1" indent="-571500" algn="l">
              <a:buFont typeface="Arial" panose="020B0604020202020204" pitchFamily="34" charset="0"/>
              <a:buChar char="•"/>
            </a:pPr>
            <a:r>
              <a:rPr lang="en-US" sz="3200" dirty="0"/>
              <a:t>Proventil inhaler, as needed</a:t>
            </a:r>
          </a:p>
          <a:p>
            <a:pPr marL="1028700" lvl="1" indent="-571500" algn="l">
              <a:buFont typeface="Arial" panose="020B0604020202020204" pitchFamily="34" charset="0"/>
              <a:buChar char="•"/>
            </a:pPr>
            <a:r>
              <a:rPr lang="en-US" sz="3200" dirty="0"/>
              <a:t>Rivaroxaban (Xarelto), 20 mg PO Q day</a:t>
            </a:r>
          </a:p>
          <a:p>
            <a:endParaRPr lang="en-US" dirty="0"/>
          </a:p>
        </p:txBody>
      </p:sp>
      <p:sp>
        <p:nvSpPr>
          <p:cNvPr id="9" name="Title 8">
            <a:extLst>
              <a:ext uri="{FF2B5EF4-FFF2-40B4-BE49-F238E27FC236}">
                <a16:creationId xmlns:a16="http://schemas.microsoft.com/office/drawing/2014/main" id="{EC1F8928-45D0-9C40-817E-4E74B01D05A1}"/>
              </a:ext>
            </a:extLst>
          </p:cNvPr>
          <p:cNvSpPr>
            <a:spLocks noGrp="1"/>
          </p:cNvSpPr>
          <p:nvPr>
            <p:ph type="ctrTitle"/>
          </p:nvPr>
        </p:nvSpPr>
        <p:spPr>
          <a:xfrm>
            <a:off x="1524000" y="542925"/>
            <a:ext cx="9144000" cy="840230"/>
          </a:xfrm>
          <a:prstGeom prst="rect">
            <a:avLst/>
          </a:prstGeom>
          <a:noFill/>
        </p:spPr>
        <p:txBody>
          <a:bodyPr wrap="square" lIns="91440" tIns="45720" rIns="91440" bIns="45720">
            <a:spAutoFit/>
          </a:bodyPr>
          <a:lstStyle/>
          <a:p>
            <a:pPr algn="ctr"/>
            <a:r>
              <a:rPr lang="en-US" sz="5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Patient </a:t>
            </a:r>
            <a:r>
              <a:rPr lang="en-US" sz="5400" b="1"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Medications</a:t>
            </a:r>
            <a:endParaRPr lang="en-US" sz="5400" b="1" cap="none" spc="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052" name="Picture 4" descr="Free Prescription Drugs Cliparts, Download Free Prescription Drugs Cliparts  png images, Free ClipArts on Clipart Library">
            <a:extLst>
              <a:ext uri="{FF2B5EF4-FFF2-40B4-BE49-F238E27FC236}">
                <a16:creationId xmlns:a16="http://schemas.microsoft.com/office/drawing/2014/main" id="{C12B0FBC-E34F-3F43-83AA-DB711074E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9859" y="4372370"/>
            <a:ext cx="1951784" cy="16926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37FF410-860C-5E45-A0F1-A1A190CAD5E5}"/>
              </a:ext>
            </a:extLst>
          </p:cNvPr>
          <p:cNvSpPr/>
          <p:nvPr/>
        </p:nvSpPr>
        <p:spPr>
          <a:xfrm>
            <a:off x="9018494" y="5827059"/>
            <a:ext cx="968188" cy="23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Recording Jun 18, 2021 at 5:34:04 PM" descr="Audio Recording Jun 18, 2021 at 5:34:04 PM">
            <a:hlinkClick r:id="" action="ppaction://media"/>
            <a:extLst>
              <a:ext uri="{FF2B5EF4-FFF2-40B4-BE49-F238E27FC236}">
                <a16:creationId xmlns:a16="http://schemas.microsoft.com/office/drawing/2014/main" id="{BB39F1E3-9A10-3E48-8C14-7C82F94BA3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5751" y="602374"/>
            <a:ext cx="812800" cy="812800"/>
          </a:xfrm>
          <a:prstGeom prst="rect">
            <a:avLst/>
          </a:prstGeom>
        </p:spPr>
      </p:pic>
    </p:spTree>
    <p:extLst>
      <p:ext uri="{BB962C8B-B14F-4D97-AF65-F5344CB8AC3E}">
        <p14:creationId xmlns:p14="http://schemas.microsoft.com/office/powerpoint/2010/main" val="83494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57EF2-CF09-4202-9CC8-89BB921244DB}"/>
              </a:ext>
            </a:extLst>
          </p:cNvPr>
          <p:cNvSpPr>
            <a:spLocks noGrp="1"/>
          </p:cNvSpPr>
          <p:nvPr>
            <p:ph type="title" idx="4294967295"/>
          </p:nvPr>
        </p:nvSpPr>
        <p:spPr>
          <a:xfrm>
            <a:off x="565355" y="389706"/>
            <a:ext cx="10529888" cy="1166146"/>
          </a:xfrm>
        </p:spPr>
        <p:txBody>
          <a:bodyPr vert="horz" lIns="91440" tIns="45720" rIns="91440" bIns="45720" rtlCol="0" anchor="ctr">
            <a:noAutofit/>
          </a:bodyPr>
          <a:lstStyle/>
          <a:p>
            <a:pPr algn="ctr"/>
            <a:r>
              <a:rPr lang="en-US" sz="3400" b="1" u="sng" dirty="0">
                <a:latin typeface="Times New Roman"/>
                <a:cs typeface="Calibri Light"/>
              </a:rPr>
              <a:t>Etiology and Pathophysiology of Diabetic Ketoacidosis</a:t>
            </a:r>
            <a:br>
              <a:rPr lang="en-US" sz="3400" b="1" u="sng" dirty="0">
                <a:latin typeface="Times New Roman"/>
                <a:cs typeface="Calibri Light"/>
              </a:rPr>
            </a:br>
            <a:endParaRPr lang="en-US" dirty="0">
              <a:cs typeface="Calibri Light"/>
            </a:endParaRPr>
          </a:p>
        </p:txBody>
      </p:sp>
      <p:sp>
        <p:nvSpPr>
          <p:cNvPr id="3" name="TextBox 2">
            <a:extLst>
              <a:ext uri="{FF2B5EF4-FFF2-40B4-BE49-F238E27FC236}">
                <a16:creationId xmlns:a16="http://schemas.microsoft.com/office/drawing/2014/main" id="{A361AA24-3279-4A19-AF3D-A4D63C132515}"/>
              </a:ext>
            </a:extLst>
          </p:cNvPr>
          <p:cNvSpPr txBox="1"/>
          <p:nvPr/>
        </p:nvSpPr>
        <p:spPr>
          <a:xfrm>
            <a:off x="391944" y="1017362"/>
            <a:ext cx="11372169" cy="7028655"/>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lnSpc>
                <a:spcPct val="150000"/>
              </a:lnSpc>
              <a:buFont typeface="Arial"/>
              <a:buChar char="•"/>
            </a:pPr>
            <a:r>
              <a:rPr lang="en-US" sz="2000" dirty="0">
                <a:latin typeface="Times New Roman"/>
                <a:cs typeface="Times New Roman"/>
              </a:rPr>
              <a:t>Diabetic ketoacidosis is a hyperglycemic emergency related to diabetes</a:t>
            </a:r>
          </a:p>
          <a:p>
            <a:pPr marL="742950" lvl="1" indent="-285750">
              <a:buFont typeface="Arial"/>
              <a:buChar char="•"/>
            </a:pPr>
            <a:r>
              <a:rPr lang="en-US" sz="2000" dirty="0">
                <a:latin typeface="Times New Roman"/>
                <a:cs typeface="Times New Roman"/>
              </a:rPr>
              <a:t>DKA usually occurs in patients with Type 1, or insulin dependent, diabetics</a:t>
            </a:r>
          </a:p>
          <a:p>
            <a:pPr marL="742950" lvl="1" indent="-285750">
              <a:buFont typeface="Arial"/>
              <a:buChar char="•"/>
            </a:pPr>
            <a:r>
              <a:rPr lang="en-US" sz="2000" dirty="0">
                <a:latin typeface="Times New Roman"/>
                <a:cs typeface="Times New Roman"/>
              </a:rPr>
              <a:t>DKA can occur if insulin type or dosing is changed, growth spurt in an adolescent, as well as surgery, infection and trauma</a:t>
            </a:r>
          </a:p>
          <a:p>
            <a:pPr marL="742950" lvl="1" indent="-285750">
              <a:buFont typeface="Arial"/>
              <a:buChar char="•"/>
            </a:pPr>
            <a:r>
              <a:rPr lang="en-US" sz="2000" dirty="0">
                <a:latin typeface="Times New Roman"/>
                <a:cs typeface="Times New Roman"/>
              </a:rPr>
              <a:t>Results of certain diagnostic tests determines whether the patient is experiencing DKA, it is not determined by blood glucose levels only</a:t>
            </a:r>
          </a:p>
          <a:p>
            <a:pPr marL="742950" lvl="1" indent="-285750">
              <a:lnSpc>
                <a:spcPct val="150000"/>
              </a:lnSpc>
              <a:buFont typeface="Arial"/>
              <a:buChar char="•"/>
            </a:pPr>
            <a:r>
              <a:rPr lang="en-US" sz="2000" u="sng" dirty="0">
                <a:latin typeface="Times New Roman"/>
                <a:cs typeface="Times New Roman"/>
              </a:rPr>
              <a:t>Pathophysiology</a:t>
            </a:r>
            <a:r>
              <a:rPr lang="en-US" sz="2000" dirty="0">
                <a:latin typeface="Times New Roman"/>
                <a:cs typeface="Times New Roman"/>
              </a:rPr>
              <a:t>: </a:t>
            </a:r>
          </a:p>
          <a:p>
            <a:pPr marL="1371600" lvl="2" indent="-457200">
              <a:lnSpc>
                <a:spcPct val="150000"/>
              </a:lnSpc>
              <a:buFont typeface="Arial"/>
              <a:buChar char="•"/>
            </a:pPr>
            <a:r>
              <a:rPr lang="en-US" sz="2000" dirty="0">
                <a:latin typeface="Times New Roman"/>
                <a:cs typeface="Times New Roman"/>
              </a:rPr>
              <a:t>Insulin deficiency</a:t>
            </a:r>
          </a:p>
          <a:p>
            <a:pPr marL="1371600" lvl="2" indent="-457200">
              <a:lnSpc>
                <a:spcPct val="150000"/>
              </a:lnSpc>
              <a:buFont typeface="Arial"/>
              <a:buChar char="•"/>
            </a:pPr>
            <a:r>
              <a:rPr lang="en-US" sz="2000" dirty="0">
                <a:latin typeface="Times New Roman"/>
                <a:cs typeface="Times New Roman"/>
              </a:rPr>
              <a:t>Hyperglycemia</a:t>
            </a:r>
            <a:endParaRPr lang="en-US" dirty="0"/>
          </a:p>
          <a:p>
            <a:pPr marL="1371600" lvl="2" indent="-457200">
              <a:lnSpc>
                <a:spcPct val="150000"/>
              </a:lnSpc>
              <a:buFont typeface="Arial"/>
              <a:buChar char="•"/>
            </a:pPr>
            <a:r>
              <a:rPr lang="en-US" sz="2000" dirty="0">
                <a:latin typeface="Times New Roman"/>
                <a:cs typeface="Times New Roman"/>
              </a:rPr>
              <a:t>Fluid volume deficit</a:t>
            </a:r>
          </a:p>
          <a:p>
            <a:pPr marL="1371600" lvl="2" indent="-457200">
              <a:lnSpc>
                <a:spcPct val="150000"/>
              </a:lnSpc>
              <a:buFont typeface="Arial"/>
              <a:buChar char="•"/>
            </a:pPr>
            <a:r>
              <a:rPr lang="en-US" sz="2000" dirty="0">
                <a:latin typeface="Times New Roman"/>
                <a:cs typeface="Times New Roman"/>
              </a:rPr>
              <a:t>Ketoacidosis</a:t>
            </a:r>
          </a:p>
          <a:p>
            <a:pPr marL="1371600" lvl="2" indent="-457200">
              <a:lnSpc>
                <a:spcPct val="150000"/>
              </a:lnSpc>
              <a:buFont typeface="Arial"/>
              <a:buChar char="•"/>
            </a:pPr>
            <a:r>
              <a:rPr lang="en-US" sz="2000" dirty="0">
                <a:latin typeface="Times New Roman"/>
                <a:cs typeface="Times New Roman"/>
              </a:rPr>
              <a:t>Acid-base balance</a:t>
            </a:r>
            <a:endParaRPr lang="en-US" dirty="0">
              <a:latin typeface="Calibri" panose="020F0502020204030204"/>
              <a:cs typeface="Calibri"/>
            </a:endParaRPr>
          </a:p>
          <a:p>
            <a:pPr marL="1371600" lvl="2" indent="-457200">
              <a:lnSpc>
                <a:spcPct val="150000"/>
              </a:lnSpc>
              <a:buFont typeface="Arial"/>
              <a:buChar char="•"/>
            </a:pPr>
            <a:r>
              <a:rPr lang="en-US" sz="2000" dirty="0">
                <a:latin typeface="Times New Roman"/>
                <a:cs typeface="Times New Roman"/>
              </a:rPr>
              <a:t>Gluconeogenesis</a:t>
            </a:r>
            <a:endParaRPr lang="en-US" dirty="0">
              <a:latin typeface="Calibri" panose="020F0502020204030204"/>
              <a:cs typeface="Calibri"/>
            </a:endParaRPr>
          </a:p>
          <a:p>
            <a:pPr lvl="2">
              <a:lnSpc>
                <a:spcPct val="150000"/>
              </a:lnSpc>
            </a:pPr>
            <a:r>
              <a:rPr lang="en-US" sz="1400" i="1" dirty="0">
                <a:latin typeface="Times New Roman"/>
                <a:cs typeface="Times New Roman"/>
              </a:rPr>
              <a:t>Note: </a:t>
            </a:r>
            <a:r>
              <a:rPr lang="en-US" sz="1400" dirty="0">
                <a:latin typeface="Times New Roman"/>
                <a:cs typeface="Times New Roman"/>
              </a:rPr>
              <a:t>Adapted from "Priorities in Critical Care Nursing," Urden, et al., 2020 pp405-407)</a:t>
            </a:r>
            <a:endParaRPr lang="en-US" sz="1400" dirty="0">
              <a:latin typeface="Calibri" panose="020F0502020204030204"/>
              <a:cs typeface="Calibri"/>
            </a:endParaRPr>
          </a:p>
          <a:p>
            <a:pPr marL="742950" lvl="1" indent="-285750">
              <a:lnSpc>
                <a:spcPct val="200000"/>
              </a:lnSpc>
              <a:buFont typeface="Arial"/>
              <a:buChar char="•"/>
            </a:pPr>
            <a:endParaRPr lang="en-US" sz="1400" dirty="0">
              <a:latin typeface="Times New Roman"/>
              <a:cs typeface="Times New Roman"/>
            </a:endParaRPr>
          </a:p>
          <a:p>
            <a:pPr marL="742950" lvl="1" indent="-285750">
              <a:lnSpc>
                <a:spcPct val="200000"/>
              </a:lnSpc>
              <a:buFont typeface="Arial"/>
              <a:buChar char="•"/>
            </a:pPr>
            <a:endParaRPr lang="en-US" sz="1400" dirty="0">
              <a:latin typeface="Times New Roman"/>
              <a:cs typeface="Times New Roman"/>
            </a:endParaRPr>
          </a:p>
          <a:p>
            <a:pPr marL="742950" lvl="1" indent="-285750">
              <a:lnSpc>
                <a:spcPct val="200000"/>
              </a:lnSpc>
              <a:buFont typeface="Arial"/>
              <a:buChar char="•"/>
            </a:pPr>
            <a:endParaRPr lang="en-US" sz="1400" dirty="0">
              <a:latin typeface="Times New Roman"/>
              <a:cs typeface="Times New Roman"/>
            </a:endParaRPr>
          </a:p>
        </p:txBody>
      </p:sp>
      <p:pic>
        <p:nvPicPr>
          <p:cNvPr id="4" name="Picture 4" descr="Close up view of platelets in the blood">
            <a:extLst>
              <a:ext uri="{FF2B5EF4-FFF2-40B4-BE49-F238E27FC236}">
                <a16:creationId xmlns:a16="http://schemas.microsoft.com/office/drawing/2014/main" id="{AA0776E1-6AE1-483C-A58F-F5479AA3D68F}"/>
              </a:ext>
            </a:extLst>
          </p:cNvPr>
          <p:cNvPicPr>
            <a:picLocks noChangeAspect="1"/>
          </p:cNvPicPr>
          <p:nvPr/>
        </p:nvPicPr>
        <p:blipFill>
          <a:blip r:embed="rId5"/>
          <a:stretch>
            <a:fillRect/>
          </a:stretch>
        </p:blipFill>
        <p:spPr>
          <a:xfrm>
            <a:off x="7419975" y="3524209"/>
            <a:ext cx="3905249" cy="2200356"/>
          </a:xfrm>
          <a:prstGeom prst="rect">
            <a:avLst/>
          </a:prstGeom>
        </p:spPr>
      </p:pic>
      <p:pic>
        <p:nvPicPr>
          <p:cNvPr id="5" name="Recorded Sound">
            <a:hlinkClick r:id="" action="ppaction://media"/>
            <a:extLst>
              <a:ext uri="{FF2B5EF4-FFF2-40B4-BE49-F238E27FC236}">
                <a16:creationId xmlns:a16="http://schemas.microsoft.com/office/drawing/2014/main" id="{3822EFAD-205B-4394-B623-4A59BE5903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0443" y="5970891"/>
            <a:ext cx="609600" cy="609600"/>
          </a:xfrm>
          <a:prstGeom prst="rect">
            <a:avLst/>
          </a:prstGeom>
        </p:spPr>
      </p:pic>
    </p:spTree>
    <p:extLst>
      <p:ext uri="{BB962C8B-B14F-4D97-AF65-F5344CB8AC3E}">
        <p14:creationId xmlns:p14="http://schemas.microsoft.com/office/powerpoint/2010/main" val="340335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566C1-96ED-4385-AB58-EDFEECB037D3}"/>
              </a:ext>
            </a:extLst>
          </p:cNvPr>
          <p:cNvSpPr>
            <a:spLocks noGrp="1"/>
          </p:cNvSpPr>
          <p:nvPr>
            <p:ph type="title"/>
          </p:nvPr>
        </p:nvSpPr>
        <p:spPr>
          <a:xfrm>
            <a:off x="828675" y="327025"/>
            <a:ext cx="10744200" cy="1106795"/>
          </a:xfrm>
        </p:spPr>
        <p:txBody>
          <a:bodyPr>
            <a:normAutofit/>
          </a:bodyPr>
          <a:lstStyle/>
          <a:p>
            <a:r>
              <a:rPr lang="en-US" sz="3000" b="1" u="sng" dirty="0">
                <a:latin typeface="Times New Roman"/>
                <a:cs typeface="Times New Roman"/>
              </a:rPr>
              <a:t>Clinical Manifestations/Diagnostic Tests</a:t>
            </a:r>
            <a:br>
              <a:rPr lang="en-US" sz="3200" b="1" u="sng" dirty="0">
                <a:latin typeface="Times New Roman"/>
                <a:cs typeface="Times New Roman"/>
              </a:rPr>
            </a:br>
            <a:endParaRPr lang="en-US" dirty="0"/>
          </a:p>
        </p:txBody>
      </p:sp>
      <p:sp>
        <p:nvSpPr>
          <p:cNvPr id="3" name="TextBox 2">
            <a:extLst>
              <a:ext uri="{FF2B5EF4-FFF2-40B4-BE49-F238E27FC236}">
                <a16:creationId xmlns:a16="http://schemas.microsoft.com/office/drawing/2014/main" id="{D8F9D638-189A-4EC4-B6D3-8D83BA672B4B}"/>
              </a:ext>
            </a:extLst>
          </p:cNvPr>
          <p:cNvSpPr txBox="1"/>
          <p:nvPr/>
        </p:nvSpPr>
        <p:spPr>
          <a:xfrm>
            <a:off x="767531" y="1188167"/>
            <a:ext cx="10609006"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latin typeface="Times New Roman"/>
                <a:cs typeface="Times New Roman"/>
              </a:rPr>
              <a:t>Dry mouth, polydipsia, polyuria, polyphagia, dehydration, dry skin, hypotension, weakness, ketoacidosis, air hunger, acetone breath odor, deep and rapid respirations, nausea, vomiting (Urden, et al., 2020)</a:t>
            </a:r>
            <a:endParaRPr lang="en-US" dirty="0">
              <a:latin typeface="Calibri" panose="020F0502020204030204"/>
              <a:cs typeface="Calibri"/>
            </a:endParaRPr>
          </a:p>
          <a:p>
            <a:pPr marL="342900" indent="-342900">
              <a:lnSpc>
                <a:spcPct val="150000"/>
              </a:lnSpc>
              <a:buFont typeface="Arial"/>
              <a:buChar char="•"/>
            </a:pPr>
            <a:r>
              <a:rPr lang="en-US" sz="2000" dirty="0">
                <a:latin typeface="Times New Roman"/>
                <a:cs typeface="Times New Roman"/>
              </a:rPr>
              <a:t>Hourly monitoring of blood glucose, potassium and arterial blood gas</a:t>
            </a:r>
            <a:endParaRPr lang="en-US" dirty="0">
              <a:latin typeface="Calibri" panose="020F0502020204030204"/>
              <a:cs typeface="Calibri"/>
            </a:endParaRPr>
          </a:p>
          <a:p>
            <a:r>
              <a:rPr lang="en-US" sz="3000" b="1" u="sng" dirty="0">
                <a:latin typeface="Times New Roman"/>
                <a:cs typeface="Times New Roman"/>
              </a:rPr>
              <a:t>Abnormal Lab Data Rationale</a:t>
            </a:r>
            <a:endParaRPr lang="en-US" sz="2000" dirty="0">
              <a:latin typeface="Times New Roman"/>
              <a:cs typeface="Times New Roman"/>
            </a:endParaRPr>
          </a:p>
          <a:p>
            <a:pPr marL="914400" lvl="1" indent="-457200">
              <a:buFont typeface="Arial,Sans-Serif"/>
              <a:buChar char="•"/>
            </a:pPr>
            <a:r>
              <a:rPr lang="en-US" sz="2000" dirty="0">
                <a:latin typeface="Times New Roman"/>
                <a:cs typeface="Times New Roman"/>
              </a:rPr>
              <a:t>Insulin deficiency-the pancreas does not produce enough insulin in a patient with Type 1 diabetes</a:t>
            </a:r>
            <a:endParaRPr lang="en-US" sz="2000" dirty="0">
              <a:ea typeface="+mn-lt"/>
              <a:cs typeface="+mn-lt"/>
            </a:endParaRPr>
          </a:p>
          <a:p>
            <a:pPr marL="914400" lvl="1" indent="-457200">
              <a:buFont typeface="Arial,Sans-Serif"/>
              <a:buChar char="•"/>
            </a:pPr>
            <a:r>
              <a:rPr lang="en-US" sz="2000" dirty="0">
                <a:latin typeface="Times New Roman"/>
                <a:cs typeface="Times New Roman"/>
              </a:rPr>
              <a:t>Hyperglycemia-the blood becomes hyperosmolar, increase the blood glucose</a:t>
            </a:r>
            <a:endParaRPr lang="en-US" sz="2000" dirty="0">
              <a:ea typeface="+mn-lt"/>
              <a:cs typeface="+mn-lt"/>
            </a:endParaRPr>
          </a:p>
          <a:p>
            <a:pPr marL="914400" lvl="1" indent="-457200">
              <a:buFont typeface="Arial,Sans-Serif"/>
              <a:buChar char="•"/>
            </a:pPr>
            <a:r>
              <a:rPr lang="en-US" sz="2000" dirty="0">
                <a:latin typeface="Times New Roman"/>
                <a:cs typeface="Times New Roman"/>
              </a:rPr>
              <a:t>Fluid volume deficit-excessive urination with sugar being found in the urine occurs, dehydration and electrolyte imbalance, especially potassium</a:t>
            </a:r>
            <a:endParaRPr lang="en-US" sz="2000" dirty="0">
              <a:ea typeface="+mn-lt"/>
              <a:cs typeface="+mn-lt"/>
            </a:endParaRPr>
          </a:p>
          <a:p>
            <a:pPr marL="914400" lvl="1" indent="-457200">
              <a:buFont typeface="Arial,Sans-Serif"/>
              <a:buChar char="•"/>
            </a:pPr>
            <a:r>
              <a:rPr lang="en-US" sz="2000" dirty="0">
                <a:latin typeface="Times New Roman"/>
                <a:cs typeface="Times New Roman"/>
              </a:rPr>
              <a:t>Ketoacidosis-ketones are found in the blood and urine</a:t>
            </a:r>
            <a:endParaRPr lang="en-US" sz="2000" dirty="0">
              <a:ea typeface="+mn-lt"/>
              <a:cs typeface="+mn-lt"/>
            </a:endParaRPr>
          </a:p>
          <a:p>
            <a:pPr marL="914400" lvl="1" indent="-457200">
              <a:buFont typeface="Arial,Sans-Serif"/>
              <a:buChar char="•"/>
            </a:pPr>
            <a:r>
              <a:rPr lang="en-US" sz="2000" dirty="0">
                <a:latin typeface="Times New Roman"/>
                <a:cs typeface="Times New Roman"/>
              </a:rPr>
              <a:t>Acid-base balance-pH and bicarbonate drop</a:t>
            </a:r>
            <a:endParaRPr lang="en-US" sz="2000" dirty="0">
              <a:ea typeface="+mn-lt"/>
              <a:cs typeface="+mn-lt"/>
            </a:endParaRPr>
          </a:p>
          <a:p>
            <a:pPr marL="914400" lvl="1" indent="-457200">
              <a:buFont typeface="Arial,Sans-Serif"/>
              <a:buChar char="•"/>
            </a:pPr>
            <a:r>
              <a:rPr lang="en-US" sz="2000" dirty="0">
                <a:latin typeface="Times New Roman"/>
                <a:cs typeface="Times New Roman"/>
              </a:rPr>
              <a:t>Gluconeogenesis-process of breaking down fat or protein to make glucose</a:t>
            </a:r>
          </a:p>
          <a:p>
            <a:pPr marL="914400" lvl="1" indent="-457200">
              <a:buFont typeface="Arial,Sans-Serif"/>
              <a:buChar char="•"/>
            </a:pPr>
            <a:endParaRPr lang="en-US" sz="2000" dirty="0">
              <a:latin typeface="Times New Roman"/>
              <a:cs typeface="Times New Roman"/>
            </a:endParaRPr>
          </a:p>
          <a:p>
            <a:pPr marL="914400" lvl="1" indent="-457200">
              <a:buFont typeface="Arial,Sans-Serif"/>
              <a:buChar char="•"/>
            </a:pPr>
            <a:endParaRPr lang="en-US" sz="2000" dirty="0">
              <a:latin typeface="Times New Roman"/>
              <a:cs typeface="Times New Roman"/>
            </a:endParaRPr>
          </a:p>
          <a:p>
            <a:pPr marL="914400" lvl="1" indent="-457200">
              <a:buFont typeface="Arial,Sans-Serif"/>
              <a:buChar char="•"/>
            </a:pPr>
            <a:endParaRPr lang="en-US" sz="2000" dirty="0">
              <a:latin typeface="Times New Roman"/>
              <a:cs typeface="Times New Roman"/>
            </a:endParaRPr>
          </a:p>
          <a:p>
            <a:pPr lvl="1"/>
            <a:r>
              <a:rPr lang="en-US" sz="1200" i="1" dirty="0">
                <a:latin typeface="Times New Roman"/>
                <a:cs typeface="Times New Roman"/>
              </a:rPr>
              <a:t>Note:  </a:t>
            </a:r>
            <a:r>
              <a:rPr lang="en-US" sz="1200" dirty="0">
                <a:latin typeface="Times New Roman"/>
                <a:cs typeface="Times New Roman"/>
              </a:rPr>
              <a:t>Adapted from "Priorities in Critical Care Nursing", Urden, et al. 2020</a:t>
            </a:r>
          </a:p>
        </p:txBody>
      </p:sp>
      <p:pic>
        <p:nvPicPr>
          <p:cNvPr id="4" name="Slide 2">
            <a:hlinkClick r:id="" action="ppaction://media"/>
            <a:extLst>
              <a:ext uri="{FF2B5EF4-FFF2-40B4-BE49-F238E27FC236}">
                <a16:creationId xmlns:a16="http://schemas.microsoft.com/office/drawing/2014/main" id="{B7339C1C-9F65-4C28-96E1-E126BF0553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6937" y="5708361"/>
            <a:ext cx="609600" cy="609600"/>
          </a:xfrm>
          <a:prstGeom prst="rect">
            <a:avLst/>
          </a:prstGeom>
        </p:spPr>
      </p:pic>
    </p:spTree>
    <p:extLst>
      <p:ext uri="{BB962C8B-B14F-4D97-AF65-F5344CB8AC3E}">
        <p14:creationId xmlns:p14="http://schemas.microsoft.com/office/powerpoint/2010/main" val="423433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C22B-A8E5-406E-B785-8F8C4D6940E5}"/>
              </a:ext>
            </a:extLst>
          </p:cNvPr>
          <p:cNvSpPr>
            <a:spLocks noGrp="1"/>
          </p:cNvSpPr>
          <p:nvPr>
            <p:ph type="title"/>
          </p:nvPr>
        </p:nvSpPr>
        <p:spPr/>
        <p:txBody>
          <a:bodyPr/>
          <a:lstStyle/>
          <a:p>
            <a:r>
              <a:rPr lang="en-US" sz="3000" b="1" u="sng" dirty="0">
                <a:latin typeface="Times New Roman"/>
                <a:cs typeface="Times New Roman"/>
              </a:rPr>
              <a:t>Clinical Practice Guidelines</a:t>
            </a:r>
            <a:endParaRPr lang="en-US" sz="3000" b="1" dirty="0">
              <a:latin typeface="Times New Roman"/>
              <a:cs typeface="Times New Roman"/>
            </a:endParaRPr>
          </a:p>
        </p:txBody>
      </p:sp>
      <p:sp>
        <p:nvSpPr>
          <p:cNvPr id="3" name="Content Placeholder 2">
            <a:extLst>
              <a:ext uri="{FF2B5EF4-FFF2-40B4-BE49-F238E27FC236}">
                <a16:creationId xmlns:a16="http://schemas.microsoft.com/office/drawing/2014/main" id="{51933A40-C9C9-426F-98EB-0B6946ED5C88}"/>
              </a:ext>
            </a:extLst>
          </p:cNvPr>
          <p:cNvSpPr>
            <a:spLocks noGrp="1"/>
          </p:cNvSpPr>
          <p:nvPr>
            <p:ph idx="1"/>
          </p:nvPr>
        </p:nvSpPr>
        <p:spPr>
          <a:xfrm>
            <a:off x="838200" y="1435100"/>
            <a:ext cx="10515600" cy="5103813"/>
          </a:xfrm>
        </p:spPr>
        <p:txBody>
          <a:bodyPr vert="horz" lIns="91440" tIns="45720" rIns="91440" bIns="45720" rtlCol="0" anchor="t">
            <a:normAutofit/>
          </a:bodyPr>
          <a:lstStyle/>
          <a:p>
            <a:r>
              <a:rPr lang="en-US" sz="2000" dirty="0">
                <a:latin typeface="Times New Roman"/>
                <a:cs typeface="Calibri" panose="020F0502020204030204"/>
              </a:rPr>
              <a:t>"The goals of treatment are to reverse dehydration, replace insulin, reverse ketoacidosis, and replenish electrolytes." (Urden, et al., 2020)</a:t>
            </a:r>
            <a:endParaRPr lang="en-US" dirty="0">
              <a:latin typeface="Calibri" panose="020F0502020204030204"/>
              <a:cs typeface="Calibri" panose="020F0502020204030204"/>
            </a:endParaRPr>
          </a:p>
          <a:p>
            <a:pPr lvl="1">
              <a:lnSpc>
                <a:spcPct val="200000"/>
              </a:lnSpc>
            </a:pPr>
            <a:r>
              <a:rPr lang="en-US" sz="1600" b="1" u="sng" dirty="0">
                <a:latin typeface="Times New Roman"/>
                <a:cs typeface="Calibri" panose="020F0502020204030204"/>
              </a:rPr>
              <a:t>Medical Guidelines</a:t>
            </a:r>
          </a:p>
          <a:p>
            <a:pPr lvl="2"/>
            <a:r>
              <a:rPr lang="en-US" sz="1600" dirty="0">
                <a:latin typeface="Times New Roman"/>
                <a:cs typeface="Calibri" panose="020F0502020204030204"/>
              </a:rPr>
              <a:t>Aggressive IV fluid replacement</a:t>
            </a:r>
          </a:p>
          <a:p>
            <a:pPr lvl="2"/>
            <a:r>
              <a:rPr lang="en-US" sz="1600" dirty="0">
                <a:latin typeface="Times New Roman"/>
                <a:cs typeface="Calibri" panose="020F0502020204030204"/>
              </a:rPr>
              <a:t>Bolus insulin and start insulin drip</a:t>
            </a:r>
          </a:p>
          <a:p>
            <a:pPr lvl="2"/>
            <a:r>
              <a:rPr lang="en-US" sz="1600" dirty="0">
                <a:latin typeface="Times New Roman"/>
                <a:cs typeface="Calibri" panose="020F0502020204030204"/>
              </a:rPr>
              <a:t>By administering fluids and starting insulin, ketoacidosis will be reversed</a:t>
            </a:r>
          </a:p>
          <a:p>
            <a:pPr lvl="2"/>
            <a:r>
              <a:rPr lang="en-US" sz="1600" dirty="0">
                <a:latin typeface="Times New Roman"/>
                <a:cs typeface="Calibri" panose="020F0502020204030204"/>
              </a:rPr>
              <a:t>Replenishing electrolytes, especially potassium</a:t>
            </a:r>
          </a:p>
          <a:p>
            <a:pPr lvl="2"/>
            <a:endParaRPr lang="en-US" sz="1200" dirty="0">
              <a:latin typeface="Times New Roman"/>
              <a:cs typeface="Calibri" panose="020F0502020204030204"/>
            </a:endParaRPr>
          </a:p>
          <a:p>
            <a:pPr lvl="1"/>
            <a:r>
              <a:rPr lang="en-US" sz="1600" b="1" u="sng" dirty="0">
                <a:latin typeface="Times New Roman"/>
                <a:cs typeface="Calibri" panose="020F0502020204030204"/>
              </a:rPr>
              <a:t>Nursing Management</a:t>
            </a:r>
          </a:p>
          <a:p>
            <a:pPr lvl="2"/>
            <a:r>
              <a:rPr lang="en-US" sz="1600" dirty="0">
                <a:latin typeface="Times New Roman"/>
                <a:cs typeface="Calibri" panose="020F0502020204030204"/>
              </a:rPr>
              <a:t>Administer prescribed fluids, insulin and electrolytes</a:t>
            </a:r>
            <a:endParaRPr lang="en-US" sz="1600" b="1" u="sng" dirty="0">
              <a:latin typeface="Times New Roman"/>
              <a:cs typeface="Calibri" panose="020F0502020204030204"/>
            </a:endParaRPr>
          </a:p>
          <a:p>
            <a:pPr lvl="2"/>
            <a:r>
              <a:rPr lang="en-US" sz="1600" dirty="0">
                <a:latin typeface="Times New Roman"/>
                <a:cs typeface="Calibri" panose="020F0502020204030204"/>
              </a:rPr>
              <a:t>Monitor response to therapy</a:t>
            </a:r>
          </a:p>
          <a:p>
            <a:pPr lvl="2"/>
            <a:r>
              <a:rPr lang="en-US" sz="1600" dirty="0">
                <a:latin typeface="Times New Roman"/>
                <a:cs typeface="Calibri" panose="020F0502020204030204"/>
              </a:rPr>
              <a:t>Monitor for complications</a:t>
            </a:r>
          </a:p>
          <a:p>
            <a:pPr lvl="2"/>
            <a:r>
              <a:rPr lang="en-US" sz="1600" dirty="0">
                <a:latin typeface="Times New Roman"/>
                <a:cs typeface="Calibri" panose="020F0502020204030204"/>
              </a:rPr>
              <a:t>Provide patient education</a:t>
            </a:r>
          </a:p>
          <a:p>
            <a:pPr marL="0" indent="0">
              <a:buNone/>
            </a:pPr>
            <a:endParaRPr lang="en-US" sz="2400" dirty="0">
              <a:latin typeface="Times New Roman"/>
              <a:cs typeface="Calibri" panose="020F0502020204030204"/>
            </a:endParaRPr>
          </a:p>
          <a:p>
            <a:pPr marL="0" indent="0">
              <a:buNone/>
            </a:pPr>
            <a:endParaRPr lang="en-US" sz="1400" i="1" dirty="0">
              <a:latin typeface="Times New Roman"/>
              <a:cs typeface="Calibri" panose="020F0502020204030204"/>
            </a:endParaRPr>
          </a:p>
          <a:p>
            <a:pPr marL="0" indent="0">
              <a:buNone/>
            </a:pPr>
            <a:r>
              <a:rPr lang="en-US" sz="1400" i="1" dirty="0">
                <a:latin typeface="Times New Roman"/>
                <a:cs typeface="Calibri" panose="020F0502020204030204"/>
              </a:rPr>
              <a:t>Note:  </a:t>
            </a:r>
            <a:r>
              <a:rPr lang="en-US" sz="1400" dirty="0">
                <a:latin typeface="Times New Roman"/>
                <a:cs typeface="Calibri" panose="020F0502020204030204"/>
              </a:rPr>
              <a:t>Adapted from "Priorities in Clinical Care Nursing," Urden, et al., 2020</a:t>
            </a:r>
            <a:endParaRPr lang="en-US" sz="2400" dirty="0">
              <a:latin typeface="Times New Roman"/>
              <a:cs typeface="Calibri" panose="020F0502020204030204"/>
            </a:endParaRPr>
          </a:p>
        </p:txBody>
      </p:sp>
      <p:pic>
        <p:nvPicPr>
          <p:cNvPr id="4" name="Slide 3">
            <a:hlinkClick r:id="" action="ppaction://media"/>
            <a:extLst>
              <a:ext uri="{FF2B5EF4-FFF2-40B4-BE49-F238E27FC236}">
                <a16:creationId xmlns:a16="http://schemas.microsoft.com/office/drawing/2014/main" id="{D6F7D14A-7F4B-46A7-A1CC-E06E65046E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6504" y="5929313"/>
            <a:ext cx="609600" cy="609600"/>
          </a:xfrm>
          <a:prstGeom prst="rect">
            <a:avLst/>
          </a:prstGeom>
        </p:spPr>
      </p:pic>
    </p:spTree>
    <p:extLst>
      <p:ext uri="{BB962C8B-B14F-4D97-AF65-F5344CB8AC3E}">
        <p14:creationId xmlns:p14="http://schemas.microsoft.com/office/powerpoint/2010/main" val="103070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7A1806-04C3-0B40-8C2B-0893BAF1D4F4}"/>
              </a:ext>
            </a:extLst>
          </p:cNvPr>
          <p:cNvSpPr>
            <a:spLocks noGrp="1"/>
          </p:cNvSpPr>
          <p:nvPr>
            <p:ph type="title"/>
          </p:nvPr>
        </p:nvSpPr>
        <p:spPr/>
        <p:txBody>
          <a:bodyPr/>
          <a:lstStyle/>
          <a:p>
            <a:r>
              <a:rPr lang="en-US" dirty="0">
                <a:solidFill>
                  <a:srgbClr val="C00000"/>
                </a:solidFill>
              </a:rPr>
              <a:t>Medical/Collaborative Orders</a:t>
            </a:r>
            <a:br>
              <a:rPr lang="en-US" dirty="0"/>
            </a:br>
            <a:endParaRPr lang="en-US" b="1" dirty="0">
              <a:solidFill>
                <a:srgbClr val="C00000"/>
              </a:solidFill>
            </a:endParaRPr>
          </a:p>
        </p:txBody>
      </p:sp>
      <p:sp>
        <p:nvSpPr>
          <p:cNvPr id="11" name="Text Placeholder 10">
            <a:extLst>
              <a:ext uri="{FF2B5EF4-FFF2-40B4-BE49-F238E27FC236}">
                <a16:creationId xmlns:a16="http://schemas.microsoft.com/office/drawing/2014/main" id="{A2FBE0AB-C26A-B344-A17C-9701AA14785E}"/>
              </a:ext>
            </a:extLst>
          </p:cNvPr>
          <p:cNvSpPr>
            <a:spLocks noGrp="1"/>
          </p:cNvSpPr>
          <p:nvPr>
            <p:ph type="body" idx="1"/>
          </p:nvPr>
        </p:nvSpPr>
        <p:spPr/>
        <p:txBody>
          <a:bodyPr/>
          <a:lstStyle/>
          <a:p>
            <a:r>
              <a:rPr lang="en-US" dirty="0"/>
              <a:t>Orders </a:t>
            </a:r>
          </a:p>
        </p:txBody>
      </p:sp>
      <p:sp>
        <p:nvSpPr>
          <p:cNvPr id="12" name="Content Placeholder 11">
            <a:extLst>
              <a:ext uri="{FF2B5EF4-FFF2-40B4-BE49-F238E27FC236}">
                <a16:creationId xmlns:a16="http://schemas.microsoft.com/office/drawing/2014/main" id="{EEF19E49-CCAC-084A-A3B1-31A357BE598F}"/>
              </a:ext>
            </a:extLst>
          </p:cNvPr>
          <p:cNvSpPr>
            <a:spLocks noGrp="1"/>
          </p:cNvSpPr>
          <p:nvPr>
            <p:ph sz="half" idx="2"/>
          </p:nvPr>
        </p:nvSpPr>
        <p:spPr/>
        <p:txBody>
          <a:bodyPr>
            <a:normAutofit fontScale="40000" lnSpcReduction="20000"/>
          </a:bodyPr>
          <a:lstStyle/>
          <a:p>
            <a:pPr marL="514350" indent="-514350">
              <a:lnSpc>
                <a:spcPct val="120000"/>
              </a:lnSpc>
              <a:buFont typeface="+mj-lt"/>
              <a:buAutoNum type="alphaUcPeriod"/>
            </a:pPr>
            <a:r>
              <a:rPr lang="en-US" sz="4500" b="1" dirty="0"/>
              <a:t>Novolog insulin</a:t>
            </a:r>
            <a:r>
              <a:rPr lang="en-US" sz="4500" dirty="0"/>
              <a:t>: 5 units SQ before meals</a:t>
            </a:r>
          </a:p>
          <a:p>
            <a:pPr marL="514350" indent="-514350">
              <a:lnSpc>
                <a:spcPct val="120000"/>
              </a:lnSpc>
              <a:buFont typeface="+mj-lt"/>
              <a:buAutoNum type="alphaUcPeriod"/>
            </a:pPr>
            <a:r>
              <a:rPr lang="en-US" sz="4500" b="1" dirty="0"/>
              <a:t>NPH insulin</a:t>
            </a:r>
            <a:r>
              <a:rPr lang="en-US" sz="4500" dirty="0"/>
              <a:t>: 40 units SQ at 7am and 5pm</a:t>
            </a:r>
          </a:p>
          <a:p>
            <a:pPr marL="514350" indent="-514350">
              <a:lnSpc>
                <a:spcPct val="120000"/>
              </a:lnSpc>
              <a:buFont typeface="+mj-lt"/>
              <a:buAutoNum type="alphaUcPeriod"/>
            </a:pPr>
            <a:r>
              <a:rPr lang="en-US" sz="4500" b="1" dirty="0"/>
              <a:t>Aspirin</a:t>
            </a:r>
            <a:r>
              <a:rPr lang="en-US" sz="4500" dirty="0"/>
              <a:t>: 325 mg PO Q day</a:t>
            </a:r>
          </a:p>
          <a:p>
            <a:pPr marL="514350" indent="-514350">
              <a:lnSpc>
                <a:spcPct val="120000"/>
              </a:lnSpc>
              <a:buFont typeface="+mj-lt"/>
              <a:buAutoNum type="alphaUcPeriod"/>
            </a:pPr>
            <a:r>
              <a:rPr lang="en-US" sz="4500" b="1" dirty="0"/>
              <a:t>Theo-dur</a:t>
            </a:r>
            <a:r>
              <a:rPr lang="en-US" sz="4500" dirty="0"/>
              <a:t>: 300mg extended-release Q day</a:t>
            </a:r>
          </a:p>
          <a:p>
            <a:pPr marL="514350" indent="-514350">
              <a:lnSpc>
                <a:spcPct val="120000"/>
              </a:lnSpc>
              <a:buFont typeface="+mj-lt"/>
              <a:buAutoNum type="alphaUcPeriod"/>
            </a:pPr>
            <a:r>
              <a:rPr lang="en-US" sz="4500" b="1" dirty="0"/>
              <a:t>Proventil</a:t>
            </a:r>
            <a:r>
              <a:rPr lang="en-US" sz="4500" dirty="0"/>
              <a:t>: PRN </a:t>
            </a:r>
          </a:p>
          <a:p>
            <a:pPr marL="514350" indent="-514350">
              <a:lnSpc>
                <a:spcPct val="120000"/>
              </a:lnSpc>
              <a:buFont typeface="+mj-lt"/>
              <a:buAutoNum type="alphaUcPeriod"/>
            </a:pPr>
            <a:r>
              <a:rPr lang="en-US" sz="4500" b="1" dirty="0"/>
              <a:t>Rivaroxaban</a:t>
            </a:r>
            <a:r>
              <a:rPr lang="en-US" sz="4500" dirty="0"/>
              <a:t> (</a:t>
            </a:r>
            <a:r>
              <a:rPr lang="en-US" sz="4500" b="1" i="1" dirty="0"/>
              <a:t>Xarelto</a:t>
            </a:r>
            <a:r>
              <a:rPr lang="en-US" sz="4500" dirty="0"/>
              <a:t>): 20 mg PO Q day</a:t>
            </a:r>
          </a:p>
          <a:p>
            <a:pPr marL="514350" indent="-514350">
              <a:lnSpc>
                <a:spcPct val="120000"/>
              </a:lnSpc>
              <a:buFont typeface="+mj-lt"/>
              <a:buAutoNum type="alphaUcPeriod"/>
            </a:pPr>
            <a:r>
              <a:rPr lang="en-US" sz="4500" b="1" dirty="0"/>
              <a:t>Mechanical ventilation </a:t>
            </a:r>
          </a:p>
          <a:p>
            <a:pPr marL="514350" indent="-514350">
              <a:lnSpc>
                <a:spcPct val="120000"/>
              </a:lnSpc>
              <a:buFont typeface="+mj-lt"/>
              <a:buAutoNum type="alphaUcPeriod"/>
            </a:pPr>
            <a:r>
              <a:rPr lang="en-US" sz="4500" b="1" dirty="0"/>
              <a:t>IV access</a:t>
            </a:r>
          </a:p>
          <a:p>
            <a:endParaRPr lang="en-US" dirty="0"/>
          </a:p>
          <a:p>
            <a:endParaRPr lang="en-US" dirty="0"/>
          </a:p>
        </p:txBody>
      </p:sp>
      <p:sp>
        <p:nvSpPr>
          <p:cNvPr id="13" name="Text Placeholder 12">
            <a:extLst>
              <a:ext uri="{FF2B5EF4-FFF2-40B4-BE49-F238E27FC236}">
                <a16:creationId xmlns:a16="http://schemas.microsoft.com/office/drawing/2014/main" id="{EC79CAE5-65AF-6143-9B24-D2636915AC8F}"/>
              </a:ext>
            </a:extLst>
          </p:cNvPr>
          <p:cNvSpPr>
            <a:spLocks noGrp="1"/>
          </p:cNvSpPr>
          <p:nvPr>
            <p:ph type="body" sz="quarter" idx="3"/>
          </p:nvPr>
        </p:nvSpPr>
        <p:spPr>
          <a:xfrm>
            <a:off x="6172200" y="1681163"/>
            <a:ext cx="5183188" cy="823912"/>
          </a:xfrm>
        </p:spPr>
        <p:txBody>
          <a:bodyPr/>
          <a:lstStyle/>
          <a:p>
            <a:r>
              <a:rPr lang="en-US" dirty="0"/>
              <a:t>Rationale </a:t>
            </a:r>
          </a:p>
        </p:txBody>
      </p:sp>
      <p:sp>
        <p:nvSpPr>
          <p:cNvPr id="14" name="Content Placeholder 13">
            <a:extLst>
              <a:ext uri="{FF2B5EF4-FFF2-40B4-BE49-F238E27FC236}">
                <a16:creationId xmlns:a16="http://schemas.microsoft.com/office/drawing/2014/main" id="{2BFB0948-C08B-3A43-BF08-1A1CC49BE1DE}"/>
              </a:ext>
            </a:extLst>
          </p:cNvPr>
          <p:cNvSpPr>
            <a:spLocks noGrp="1"/>
          </p:cNvSpPr>
          <p:nvPr>
            <p:ph sz="quarter" idx="4"/>
          </p:nvPr>
        </p:nvSpPr>
        <p:spPr>
          <a:xfrm>
            <a:off x="6172200" y="2505075"/>
            <a:ext cx="5183188" cy="3684588"/>
          </a:xfrm>
        </p:spPr>
        <p:txBody>
          <a:bodyPr>
            <a:normAutofit fontScale="40000" lnSpcReduction="20000"/>
          </a:bodyPr>
          <a:lstStyle/>
          <a:p>
            <a:pPr marL="514350" indent="-514350">
              <a:buFont typeface="+mj-lt"/>
              <a:buAutoNum type="alphaUcPeriod"/>
            </a:pPr>
            <a:r>
              <a:rPr lang="en-US" dirty="0"/>
              <a:t>Ultra-short acting insulin (5-15 minutes/30-90 minutes/&lt;5 hours), taken with food and in combination with intermediate-long-acting insulin (Urden et al, 2020, table 23.2), used when patient is awake and clinical lab indicators are stable</a:t>
            </a:r>
          </a:p>
          <a:p>
            <a:pPr marL="514350" indent="-514350">
              <a:buFont typeface="+mj-lt"/>
              <a:buAutoNum type="alphaUcPeriod"/>
            </a:pPr>
            <a:r>
              <a:rPr lang="en-US" dirty="0"/>
              <a:t>Intermediate-acting insulin (2-4 hours/4-10 hours/10-16hours), used in combination with the shorter acting insulin (Urden et al, 2020, table 23.2), used when patient is awake and clinical lab indicators are stable</a:t>
            </a:r>
          </a:p>
          <a:p>
            <a:pPr marL="514350" indent="-514350">
              <a:buFont typeface="+mj-lt"/>
              <a:buAutoNum type="alphaUcPeriod"/>
            </a:pPr>
            <a:r>
              <a:rPr lang="en-US" dirty="0"/>
              <a:t>Antipyretic (fever reduction), antiplatelet agent (clot reduction) incase of possible MI, possible pain relief once conscious (Urden et al, 2020)</a:t>
            </a:r>
          </a:p>
          <a:p>
            <a:pPr marL="514350" indent="-514350">
              <a:buFont typeface="+mj-lt"/>
              <a:buAutoNum type="alphaUcPeriod"/>
            </a:pPr>
            <a:r>
              <a:rPr lang="en-US" dirty="0"/>
              <a:t>“Used to dilate bronchial smooth muscle and reverse diaphragmatic muscle fatigue (Urden et al, 2020 table 15.10),” used in asthma and COPD</a:t>
            </a:r>
          </a:p>
          <a:p>
            <a:pPr marL="514350" indent="-514350">
              <a:buFont typeface="+mj-lt"/>
              <a:buAutoNum type="alphaUcPeriod"/>
            </a:pPr>
            <a:r>
              <a:rPr lang="en-US" dirty="0"/>
              <a:t>Beta 2 agonist, symptomatic management of COPD or asthma (Medline, 2016)</a:t>
            </a:r>
          </a:p>
          <a:p>
            <a:pPr marL="514350" indent="-514350">
              <a:buFont typeface="+mj-lt"/>
              <a:buAutoNum type="alphaUcPeriod"/>
            </a:pPr>
            <a:r>
              <a:rPr lang="en-US" dirty="0"/>
              <a:t>Prevention of thromboembolism (Urden et al, 2020, p. 216), could indicate history or new onset of A-fib</a:t>
            </a:r>
          </a:p>
          <a:p>
            <a:pPr marL="514350" indent="-514350">
              <a:buFont typeface="+mj-lt"/>
              <a:buAutoNum type="alphaUcPeriod"/>
            </a:pPr>
            <a:r>
              <a:rPr lang="en-US" dirty="0"/>
              <a:t>“Indications for mechanical ventilation include cardiac or respiratory arrest, disorientation, failure to respond to bronchodilator therapy, and exhaustion (Urden et al, 2020, p. 254),” patient unconscious, assuming he is not protecting his airway </a:t>
            </a:r>
          </a:p>
          <a:p>
            <a:pPr marL="514350" indent="-514350">
              <a:buFont typeface="+mj-lt"/>
              <a:buAutoNum type="alphaUcPeriod"/>
            </a:pPr>
            <a:r>
              <a:rPr lang="en-US" dirty="0"/>
              <a:t>Aggressive IV fluid replacement in patients with DKA, infusion of regular insulin per hospital protocol, patient is unconscious and intubated so most medications to be given intravenously (Urden et al, 2020, p. 408)</a:t>
            </a:r>
          </a:p>
        </p:txBody>
      </p:sp>
      <p:pic>
        <p:nvPicPr>
          <p:cNvPr id="2" name="Audio Recording Jun 20, 2021 at 1:53:28 AM" descr="Audio Recording Jun 20, 2021 at 1:53:28 AM">
            <a:hlinkClick r:id="" action="ppaction://media"/>
            <a:extLst>
              <a:ext uri="{FF2B5EF4-FFF2-40B4-BE49-F238E27FC236}">
                <a16:creationId xmlns:a16="http://schemas.microsoft.com/office/drawing/2014/main" id="{C436A040-836B-6341-B958-C50268B201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9412" y="5680075"/>
            <a:ext cx="812800" cy="812800"/>
          </a:xfrm>
          <a:prstGeom prst="rect">
            <a:avLst/>
          </a:prstGeom>
        </p:spPr>
      </p:pic>
    </p:spTree>
    <p:extLst>
      <p:ext uri="{BB962C8B-B14F-4D97-AF65-F5344CB8AC3E}">
        <p14:creationId xmlns:p14="http://schemas.microsoft.com/office/powerpoint/2010/main" val="28258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A74E42-B7B3-024B-BAD3-00AED1D1AFB0}"/>
              </a:ext>
            </a:extLst>
          </p:cNvPr>
          <p:cNvSpPr>
            <a:spLocks noGrp="1"/>
          </p:cNvSpPr>
          <p:nvPr>
            <p:ph type="title"/>
          </p:nvPr>
        </p:nvSpPr>
        <p:spPr/>
        <p:txBody>
          <a:bodyPr/>
          <a:lstStyle/>
          <a:p>
            <a:r>
              <a:rPr lang="en-US" b="1" dirty="0">
                <a:solidFill>
                  <a:srgbClr val="C00000"/>
                </a:solidFill>
              </a:rPr>
              <a:t>Orders</a:t>
            </a:r>
          </a:p>
        </p:txBody>
      </p:sp>
      <p:sp>
        <p:nvSpPr>
          <p:cNvPr id="10" name="Text Placeholder 9">
            <a:extLst>
              <a:ext uri="{FF2B5EF4-FFF2-40B4-BE49-F238E27FC236}">
                <a16:creationId xmlns:a16="http://schemas.microsoft.com/office/drawing/2014/main" id="{2253A445-F5D3-8747-87FB-F4386D43B7C6}"/>
              </a:ext>
            </a:extLst>
          </p:cNvPr>
          <p:cNvSpPr>
            <a:spLocks noGrp="1"/>
          </p:cNvSpPr>
          <p:nvPr>
            <p:ph type="body" idx="1"/>
          </p:nvPr>
        </p:nvSpPr>
        <p:spPr/>
        <p:txBody>
          <a:bodyPr/>
          <a:lstStyle/>
          <a:p>
            <a:r>
              <a:rPr lang="en-US" dirty="0"/>
              <a:t>Anticipated Orders</a:t>
            </a:r>
          </a:p>
        </p:txBody>
      </p:sp>
      <p:sp>
        <p:nvSpPr>
          <p:cNvPr id="11" name="Content Placeholder 10">
            <a:extLst>
              <a:ext uri="{FF2B5EF4-FFF2-40B4-BE49-F238E27FC236}">
                <a16:creationId xmlns:a16="http://schemas.microsoft.com/office/drawing/2014/main" id="{6503B3F1-5752-DB4B-A605-4E3DD8AFEF87}"/>
              </a:ext>
            </a:extLst>
          </p:cNvPr>
          <p:cNvSpPr>
            <a:spLocks noGrp="1"/>
          </p:cNvSpPr>
          <p:nvPr>
            <p:ph sz="half" idx="2"/>
          </p:nvPr>
        </p:nvSpPr>
        <p:spPr/>
        <p:txBody>
          <a:bodyPr vert="horz" lIns="91440" tIns="45720" rIns="91440" bIns="45720" rtlCol="0" anchor="t">
            <a:normAutofit fontScale="47500" lnSpcReduction="20000"/>
          </a:bodyPr>
          <a:lstStyle/>
          <a:p>
            <a:pPr marL="514350" indent="-514350">
              <a:buAutoNum type="alphaUcPeriod"/>
            </a:pPr>
            <a:r>
              <a:rPr lang="en-US" sz="4200" dirty="0">
                <a:ea typeface="+mn-lt"/>
                <a:cs typeface="+mn-lt"/>
              </a:rPr>
              <a:t>IV isotonic normal saline (0.9% sodium chloride [NaCl])</a:t>
            </a:r>
          </a:p>
          <a:p>
            <a:pPr marL="514350" indent="-514350">
              <a:buAutoNum type="alphaUcPeriod"/>
            </a:pPr>
            <a:endParaRPr lang="en-US" sz="4200" dirty="0">
              <a:ea typeface="+mn-lt"/>
              <a:cs typeface="+mn-lt"/>
            </a:endParaRPr>
          </a:p>
          <a:p>
            <a:pPr marL="514350" indent="-514350">
              <a:buAutoNum type="alphaUcPeriod"/>
            </a:pPr>
            <a:r>
              <a:rPr lang="en-US" sz="4200" dirty="0">
                <a:ea typeface="+mn-lt"/>
                <a:cs typeface="+mn-lt"/>
              </a:rPr>
              <a:t>Initial IV bolus of regular insulin at 0.1 unit for each kilogram of body weight with regular insulin at 0.1 unit/kg/hr infused simultaneously with IV fluid replacement after</a:t>
            </a:r>
          </a:p>
          <a:p>
            <a:pPr marL="514350" indent="-514350">
              <a:buAutoNum type="alphaUcPeriod"/>
            </a:pPr>
            <a:endParaRPr lang="en-US" sz="4200" dirty="0">
              <a:ea typeface="+mn-lt"/>
              <a:cs typeface="+mn-lt"/>
            </a:endParaRPr>
          </a:p>
          <a:p>
            <a:pPr marL="514350" indent="-514350">
              <a:buAutoNum type="alphaUcPeriod"/>
            </a:pPr>
            <a:r>
              <a:rPr lang="en-US" sz="4200" dirty="0">
                <a:cs typeface="Calibri" panose="020F0502020204030204"/>
              </a:rPr>
              <a:t>Possible potassium chloride replacement </a:t>
            </a:r>
          </a:p>
          <a:p>
            <a:pPr marL="514350" indent="-514350">
              <a:buAutoNum type="alphaUcPeriod"/>
            </a:pPr>
            <a:endParaRPr lang="en-US" sz="4200" dirty="0">
              <a:cs typeface="Calibri" panose="020F0502020204030204"/>
            </a:endParaRPr>
          </a:p>
          <a:p>
            <a:pPr marL="514350" indent="-514350">
              <a:buAutoNum type="alphaUcPeriod"/>
            </a:pPr>
            <a:r>
              <a:rPr lang="en-US" sz="4200" dirty="0">
                <a:cs typeface="Calibri" panose="020F0502020204030204"/>
              </a:rPr>
              <a:t>Bicarbonate administration if pH is below 7.0</a:t>
            </a:r>
          </a:p>
          <a:p>
            <a:endParaRPr lang="en-US" dirty="0">
              <a:cs typeface="Calibri" panose="020F0502020204030204"/>
            </a:endParaRPr>
          </a:p>
        </p:txBody>
      </p:sp>
      <p:sp>
        <p:nvSpPr>
          <p:cNvPr id="12" name="Text Placeholder 11">
            <a:extLst>
              <a:ext uri="{FF2B5EF4-FFF2-40B4-BE49-F238E27FC236}">
                <a16:creationId xmlns:a16="http://schemas.microsoft.com/office/drawing/2014/main" id="{52126A1D-2B48-0547-8F58-4E3A04E8C6AC}"/>
              </a:ext>
            </a:extLst>
          </p:cNvPr>
          <p:cNvSpPr>
            <a:spLocks noGrp="1"/>
          </p:cNvSpPr>
          <p:nvPr>
            <p:ph type="body" sz="quarter" idx="3"/>
          </p:nvPr>
        </p:nvSpPr>
        <p:spPr/>
        <p:txBody>
          <a:bodyPr/>
          <a:lstStyle/>
          <a:p>
            <a:r>
              <a:rPr lang="en-US" dirty="0"/>
              <a:t>Rationale </a:t>
            </a:r>
          </a:p>
        </p:txBody>
      </p:sp>
      <p:sp>
        <p:nvSpPr>
          <p:cNvPr id="13" name="Content Placeholder 12">
            <a:extLst>
              <a:ext uri="{FF2B5EF4-FFF2-40B4-BE49-F238E27FC236}">
                <a16:creationId xmlns:a16="http://schemas.microsoft.com/office/drawing/2014/main" id="{B650AF35-397C-7247-ACDF-BABFC31D74BF}"/>
              </a:ext>
            </a:extLst>
          </p:cNvPr>
          <p:cNvSpPr>
            <a:spLocks noGrp="1"/>
          </p:cNvSpPr>
          <p:nvPr>
            <p:ph sz="quarter" idx="4"/>
          </p:nvPr>
        </p:nvSpPr>
        <p:spPr/>
        <p:txBody>
          <a:bodyPr vert="horz" lIns="91440" tIns="45720" rIns="91440" bIns="45720" rtlCol="0" anchor="t">
            <a:noAutofit/>
          </a:bodyPr>
          <a:lstStyle/>
          <a:p>
            <a:pPr marL="514350" indent="-514350">
              <a:buAutoNum type="alphaUcPeriod"/>
            </a:pPr>
            <a:r>
              <a:rPr lang="en-US" sz="1600" dirty="0">
                <a:cs typeface="Calibri" panose="020F0502020204030204"/>
              </a:rPr>
              <a:t>High concentration of glucose in the vessels draws fluid into the vasculature causing dehydration, IV fluids replenish this volume deficit</a:t>
            </a:r>
          </a:p>
          <a:p>
            <a:pPr marL="514350" indent="-514350">
              <a:buAutoNum type="alphaUcPeriod"/>
            </a:pPr>
            <a:r>
              <a:rPr lang="en-US" sz="1600" dirty="0">
                <a:ea typeface="+mn-lt"/>
                <a:cs typeface="+mn-lt"/>
              </a:rPr>
              <a:t>Insulin and fluid replacement are designed meant to break the ketonic cycle and reverse metabolic acidosis. Insulin draws glucose into the cell, stopping the conversion of fat into glucose and ketones. </a:t>
            </a:r>
          </a:p>
          <a:p>
            <a:pPr marL="514350" indent="-514350">
              <a:buAutoNum type="alphaUcPeriod"/>
            </a:pPr>
            <a:r>
              <a:rPr lang="en-US" sz="1600" dirty="0">
                <a:cs typeface="Calibri" panose="020F0502020204030204"/>
              </a:rPr>
              <a:t>Insulin opens the cell membrane allowing glucose and potassium to enter which reverses metabolic acidosis. </a:t>
            </a:r>
          </a:p>
          <a:p>
            <a:pPr marL="514350" indent="-514350">
              <a:buAutoNum type="alphaUcPeriod"/>
            </a:pPr>
            <a:r>
              <a:rPr lang="en-US" sz="1600" dirty="0">
                <a:cs typeface="Calibri" panose="020F0502020204030204"/>
              </a:rPr>
              <a:t>The conversion of fat into glucose also creates acidic ketones which lowers the pH of the blood. Bicarb, a base, can help raise the pH back to acceptable levels. </a:t>
            </a:r>
          </a:p>
        </p:txBody>
      </p:sp>
      <p:pic>
        <p:nvPicPr>
          <p:cNvPr id="3" name="Audio Recording Jun 20, 2021 at 2:16:20 AM" descr="Audio Recording Jun 20, 2021 at 2:16:20 AM">
            <a:hlinkClick r:id="" action="ppaction://media"/>
            <a:extLst>
              <a:ext uri="{FF2B5EF4-FFF2-40B4-BE49-F238E27FC236}">
                <a16:creationId xmlns:a16="http://schemas.microsoft.com/office/drawing/2014/main" id="{E68D0B97-82F0-394C-973D-87EF68E2869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1618" y="2358390"/>
            <a:ext cx="520858" cy="520858"/>
          </a:xfrm>
          <a:prstGeom prst="rect">
            <a:avLst/>
          </a:prstGeom>
        </p:spPr>
      </p:pic>
      <p:pic>
        <p:nvPicPr>
          <p:cNvPr id="4" name="Audio Recording Jun 20, 2021 at 2:22:44 AM" descr="Audio Recording Jun 20, 2021 at 2:22:44 AM">
            <a:hlinkClick r:id="" action="ppaction://media"/>
            <a:extLst>
              <a:ext uri="{FF2B5EF4-FFF2-40B4-BE49-F238E27FC236}">
                <a16:creationId xmlns:a16="http://schemas.microsoft.com/office/drawing/2014/main" id="{EE4DAA5D-0127-E44C-916D-EA959554CF9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0745" y="3272553"/>
            <a:ext cx="520858" cy="520858"/>
          </a:xfrm>
          <a:prstGeom prst="rect">
            <a:avLst/>
          </a:prstGeom>
        </p:spPr>
      </p:pic>
      <p:pic>
        <p:nvPicPr>
          <p:cNvPr id="5" name="Audio Recording Jun 20, 2021 at 2:25:44 AM" descr="Audio Recording Jun 20, 2021 at 2:25:44 AM">
            <a:hlinkClick r:id="" action="ppaction://media"/>
            <a:extLst>
              <a:ext uri="{FF2B5EF4-FFF2-40B4-BE49-F238E27FC236}">
                <a16:creationId xmlns:a16="http://schemas.microsoft.com/office/drawing/2014/main" id="{0E464ABA-4A1C-4942-813C-DB282B4D393E}"/>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31618" y="4790678"/>
            <a:ext cx="520858" cy="520858"/>
          </a:xfrm>
          <a:prstGeom prst="rect">
            <a:avLst/>
          </a:prstGeom>
        </p:spPr>
      </p:pic>
      <p:pic>
        <p:nvPicPr>
          <p:cNvPr id="6" name="Audio Recording Jun 20, 2021 at 2:27:55 AM" descr="Audio Recording Jun 20, 2021 at 2:27:55 AM">
            <a:hlinkClick r:id="" action="ppaction://media"/>
            <a:extLst>
              <a:ext uri="{FF2B5EF4-FFF2-40B4-BE49-F238E27FC236}">
                <a16:creationId xmlns:a16="http://schemas.microsoft.com/office/drawing/2014/main" id="{2D4A7605-C5E6-A545-BC75-1696AB19FC5D}"/>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220745" y="5533946"/>
            <a:ext cx="520858" cy="520858"/>
          </a:xfrm>
          <a:prstGeom prst="rect">
            <a:avLst/>
          </a:prstGeom>
        </p:spPr>
      </p:pic>
    </p:spTree>
    <p:extLst>
      <p:ext uri="{BB962C8B-B14F-4D97-AF65-F5344CB8AC3E}">
        <p14:creationId xmlns:p14="http://schemas.microsoft.com/office/powerpoint/2010/main" val="170369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96" fill="hold"/>
                                        <p:tgtEl>
                                          <p:spTgt spid="3"/>
                                        </p:tgtEl>
                                      </p:cBhvr>
                                    </p:cmd>
                                  </p:childTnLst>
                                </p:cTn>
                              </p:par>
                            </p:childTnLst>
                          </p:cTn>
                        </p:par>
                        <p:par>
                          <p:cTn id="7" fill="hold">
                            <p:stCondLst>
                              <p:cond delay="56896"/>
                            </p:stCondLst>
                            <p:childTnLst>
                              <p:par>
                                <p:cTn id="8" presetID="1" presetClass="mediacall" presetSubtype="0" fill="hold" nodeType="afterEffect">
                                  <p:stCondLst>
                                    <p:cond delay="0"/>
                                  </p:stCondLst>
                                  <p:childTnLst>
                                    <p:cmd type="call" cmd="playFrom(0.0)">
                                      <p:cBhvr>
                                        <p:cTn id="9" dur="33280" fill="hold"/>
                                        <p:tgtEl>
                                          <p:spTgt spid="4"/>
                                        </p:tgtEl>
                                      </p:cBhvr>
                                    </p:cmd>
                                  </p:childTnLst>
                                </p:cTn>
                              </p:par>
                            </p:childTnLst>
                          </p:cTn>
                        </p:par>
                        <p:par>
                          <p:cTn id="10" fill="hold">
                            <p:stCondLst>
                              <p:cond delay="90176"/>
                            </p:stCondLst>
                            <p:childTnLst>
                              <p:par>
                                <p:cTn id="11" presetID="1" presetClass="mediacall" presetSubtype="0" fill="hold" nodeType="afterEffect">
                                  <p:stCondLst>
                                    <p:cond delay="0"/>
                                  </p:stCondLst>
                                  <p:childTnLst>
                                    <p:cmd type="call" cmd="playFrom(0.0)">
                                      <p:cBhvr>
                                        <p:cTn id="12" dur="34368" fill="hold"/>
                                        <p:tgtEl>
                                          <p:spTgt spid="5"/>
                                        </p:tgtEl>
                                      </p:cBhvr>
                                    </p:cmd>
                                  </p:childTnLst>
                                </p:cTn>
                              </p:par>
                            </p:childTnLst>
                          </p:cTn>
                        </p:par>
                        <p:par>
                          <p:cTn id="13" fill="hold">
                            <p:stCondLst>
                              <p:cond delay="124544"/>
                            </p:stCondLst>
                            <p:childTnLst>
                              <p:par>
                                <p:cTn id="14" presetID="1" presetClass="mediacall" presetSubtype="0" fill="hold" nodeType="afterEffect">
                                  <p:stCondLst>
                                    <p:cond delay="0"/>
                                  </p:stCondLst>
                                  <p:childTnLst>
                                    <p:cmd type="call" cmd="playFrom(0.0)">
                                      <p:cBhvr>
                                        <p:cTn id="15" dur="37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5"/>
                </p:tgtEl>
              </p:cMediaNode>
            </p:audio>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TotalTime>
  <Words>3395</Words>
  <Application>Microsoft Office PowerPoint</Application>
  <PresentationFormat>Widescreen</PresentationFormat>
  <Paragraphs>214</Paragraphs>
  <Slides>14</Slides>
  <Notes>13</Notes>
  <HiddenSlides>0</HiddenSlides>
  <MMClips>19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Arial,Sans-Serif</vt:lpstr>
      <vt:lpstr>Calibri</vt:lpstr>
      <vt:lpstr>Calibri Light</vt:lpstr>
      <vt:lpstr>Symbol</vt:lpstr>
      <vt:lpstr>Times New Roman</vt:lpstr>
      <vt:lpstr>office theme</vt:lpstr>
      <vt:lpstr>Office Theme</vt:lpstr>
      <vt:lpstr>Diabetic Ketoacidosis</vt:lpstr>
      <vt:lpstr>PowerPoint Presentation</vt:lpstr>
      <vt:lpstr>Patient Medical History</vt:lpstr>
      <vt:lpstr>Patient Medications</vt:lpstr>
      <vt:lpstr>Etiology and Pathophysiology of Diabetic Ketoacidosis </vt:lpstr>
      <vt:lpstr>Clinical Manifestations/Diagnostic Tests </vt:lpstr>
      <vt:lpstr>Clinical Practice Guidelines</vt:lpstr>
      <vt:lpstr>Medical/Collaborative Orders </vt:lpstr>
      <vt:lpstr>Orders</vt:lpstr>
      <vt:lpstr>Nursing Diagnosis</vt:lpstr>
      <vt:lpstr>Nursing Interventions </vt:lpstr>
      <vt:lpstr>Nursing Interventions cont…</vt:lpstr>
      <vt:lpstr>Legal and Ethical Dilemma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Speci</dc:creator>
  <cp:lastModifiedBy>emily jhoanson</cp:lastModifiedBy>
  <cp:revision>8</cp:revision>
  <dcterms:created xsi:type="dcterms:W3CDTF">2021-06-09T19:20:34Z</dcterms:created>
  <dcterms:modified xsi:type="dcterms:W3CDTF">2021-06-24T18:04:43Z</dcterms:modified>
</cp:coreProperties>
</file>